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1"/>
  </p:sldMasterIdLst>
  <p:notesMasterIdLst>
    <p:notesMasterId r:id="rId34"/>
  </p:notesMasterIdLst>
  <p:handoutMasterIdLst>
    <p:handoutMasterId r:id="rId35"/>
  </p:handoutMasterIdLst>
  <p:sldIdLst>
    <p:sldId id="483" r:id="rId2"/>
    <p:sldId id="368" r:id="rId3"/>
    <p:sldId id="370" r:id="rId4"/>
    <p:sldId id="408" r:id="rId5"/>
    <p:sldId id="327" r:id="rId6"/>
    <p:sldId id="410" r:id="rId7"/>
    <p:sldId id="534" r:id="rId8"/>
    <p:sldId id="535" r:id="rId9"/>
    <p:sldId id="536" r:id="rId10"/>
    <p:sldId id="527" r:id="rId11"/>
    <p:sldId id="528" r:id="rId12"/>
    <p:sldId id="378" r:id="rId13"/>
    <p:sldId id="518" r:id="rId14"/>
    <p:sldId id="519" r:id="rId15"/>
    <p:sldId id="522" r:id="rId16"/>
    <p:sldId id="523" r:id="rId17"/>
    <p:sldId id="529" r:id="rId18"/>
    <p:sldId id="530" r:id="rId19"/>
    <p:sldId id="520" r:id="rId20"/>
    <p:sldId id="521" r:id="rId21"/>
    <p:sldId id="514" r:id="rId22"/>
    <p:sldId id="515" r:id="rId23"/>
    <p:sldId id="516" r:id="rId24"/>
    <p:sldId id="511" r:id="rId25"/>
    <p:sldId id="512" r:id="rId26"/>
    <p:sldId id="513" r:id="rId27"/>
    <p:sldId id="391" r:id="rId28"/>
    <p:sldId id="392" r:id="rId29"/>
    <p:sldId id="393" r:id="rId30"/>
    <p:sldId id="394" r:id="rId31"/>
    <p:sldId id="395" r:id="rId32"/>
    <p:sldId id="431" r:id="rId33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33CC"/>
    <a:srgbClr val="FFFF00"/>
    <a:srgbClr val="FFCCFF"/>
    <a:srgbClr val="00CC00"/>
    <a:srgbClr val="33CC33"/>
    <a:srgbClr val="FF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013" autoAdjust="0"/>
    <p:restoredTop sz="94101" autoAdjust="0"/>
  </p:normalViewPr>
  <p:slideViewPr>
    <p:cSldViewPr snapToGrid="0">
      <p:cViewPr varScale="1">
        <p:scale>
          <a:sx n="70" d="100"/>
          <a:sy n="70" d="100"/>
        </p:scale>
        <p:origin x="-534" y="-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B383A-DF4E-4A9B-A9F0-1A91A70C79B0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DBC98DB-408D-430D-A187-EB22E710BE81}">
      <dgm:prSet phldrT="[Texto]" custT="1"/>
      <dgm:spPr/>
      <dgm:t>
        <a:bodyPr/>
        <a:lstStyle/>
        <a:p>
          <a:pPr algn="l"/>
          <a:r>
            <a:rPr lang="es-MX" sz="2400" b="1" dirty="0">
              <a:solidFill>
                <a:srgbClr val="5F147C"/>
              </a:solidFill>
            </a:rPr>
            <a:t>1977</a:t>
          </a:r>
          <a:endParaRPr lang="es-MX" sz="2400" b="0" dirty="0">
            <a:solidFill>
              <a:srgbClr val="5F147C"/>
            </a:solidFill>
          </a:endParaRPr>
        </a:p>
      </dgm:t>
    </dgm:pt>
    <dgm:pt modelId="{04B7119B-A608-44F5-B10D-33320369895D}" type="parTrans" cxnId="{426CACE1-2E0F-4034-A4C0-06B32B923D60}">
      <dgm:prSet/>
      <dgm:spPr/>
      <dgm:t>
        <a:bodyPr/>
        <a:lstStyle/>
        <a:p>
          <a:endParaRPr lang="es-MX"/>
        </a:p>
      </dgm:t>
    </dgm:pt>
    <dgm:pt modelId="{684BC139-5DEE-4A78-B28A-35319A6DA453}" type="sibTrans" cxnId="{426CACE1-2E0F-4034-A4C0-06B32B923D60}">
      <dgm:prSet/>
      <dgm:spPr/>
      <dgm:t>
        <a:bodyPr/>
        <a:lstStyle/>
        <a:p>
          <a:endParaRPr lang="es-MX"/>
        </a:p>
      </dgm:t>
    </dgm:pt>
    <dgm:pt modelId="{A902EB7C-8C33-445A-805D-890D8C783CA8}">
      <dgm:prSet phldrT="[Texto]"/>
      <dgm:spPr/>
      <dgm:t>
        <a:bodyPr/>
        <a:lstStyle/>
        <a:p>
          <a:pPr algn="just"/>
          <a:r>
            <a:rPr lang="es-MX" sz="1700" b="1" dirty="0">
              <a:solidFill>
                <a:srgbClr val="5F147C"/>
              </a:solidFill>
            </a:rPr>
            <a:t>1996</a:t>
          </a:r>
          <a:endParaRPr lang="es-MX" sz="1700" b="0" dirty="0">
            <a:solidFill>
              <a:srgbClr val="5F147C"/>
            </a:solidFill>
          </a:endParaRPr>
        </a:p>
      </dgm:t>
    </dgm:pt>
    <dgm:pt modelId="{1403C483-899A-444A-A75F-779B569FADFE}" type="parTrans" cxnId="{7753E935-E154-43BF-9BB0-F0D2B3530DC4}">
      <dgm:prSet/>
      <dgm:spPr/>
      <dgm:t>
        <a:bodyPr/>
        <a:lstStyle/>
        <a:p>
          <a:endParaRPr lang="es-MX"/>
        </a:p>
      </dgm:t>
    </dgm:pt>
    <dgm:pt modelId="{3E69F809-BDFD-41E3-B8DB-D5B0871DF370}" type="sibTrans" cxnId="{7753E935-E154-43BF-9BB0-F0D2B3530DC4}">
      <dgm:prSet/>
      <dgm:spPr/>
      <dgm:t>
        <a:bodyPr/>
        <a:lstStyle/>
        <a:p>
          <a:endParaRPr lang="es-MX"/>
        </a:p>
      </dgm:t>
    </dgm:pt>
    <dgm:pt modelId="{D9EBD76F-C9D1-47AD-AA13-E8533503F1EE}">
      <dgm:prSet phldrT="[Texto]"/>
      <dgm:spPr/>
      <dgm:t>
        <a:bodyPr/>
        <a:lstStyle/>
        <a:p>
          <a:r>
            <a:rPr lang="es-MX" sz="1800" b="1" dirty="0">
              <a:solidFill>
                <a:srgbClr val="5F147C"/>
              </a:solidFill>
            </a:rPr>
            <a:t>2002</a:t>
          </a:r>
        </a:p>
      </dgm:t>
    </dgm:pt>
    <dgm:pt modelId="{17C7B065-2B77-4DA2-83B5-8F067F6F5775}" type="parTrans" cxnId="{86ADBF6E-7E4E-4575-8085-C5BADC41B1C9}">
      <dgm:prSet/>
      <dgm:spPr/>
      <dgm:t>
        <a:bodyPr/>
        <a:lstStyle/>
        <a:p>
          <a:endParaRPr lang="es-MX"/>
        </a:p>
      </dgm:t>
    </dgm:pt>
    <dgm:pt modelId="{E96B7BC1-5692-4D12-B672-C67BF471B20D}" type="sibTrans" cxnId="{86ADBF6E-7E4E-4575-8085-C5BADC41B1C9}">
      <dgm:prSet/>
      <dgm:spPr/>
      <dgm:t>
        <a:bodyPr/>
        <a:lstStyle/>
        <a:p>
          <a:endParaRPr lang="es-MX"/>
        </a:p>
      </dgm:t>
    </dgm:pt>
    <dgm:pt modelId="{52E487BB-951F-4381-B7B2-A60CAD4BC575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2014</a:t>
          </a:r>
        </a:p>
      </dgm:t>
    </dgm:pt>
    <dgm:pt modelId="{3170BD14-DFC2-40AE-AD16-74F86E8AEB2A}" type="parTrans" cxnId="{8BE4185A-3A08-4DDE-9921-F334DEC738EC}">
      <dgm:prSet/>
      <dgm:spPr/>
      <dgm:t>
        <a:bodyPr/>
        <a:lstStyle/>
        <a:p>
          <a:endParaRPr lang="es-MX"/>
        </a:p>
      </dgm:t>
    </dgm:pt>
    <dgm:pt modelId="{221649A8-B7CD-46A9-9145-858A23BDFBD0}" type="sibTrans" cxnId="{8BE4185A-3A08-4DDE-9921-F334DEC738EC}">
      <dgm:prSet/>
      <dgm:spPr/>
      <dgm:t>
        <a:bodyPr/>
        <a:lstStyle/>
        <a:p>
          <a:endParaRPr lang="es-MX"/>
        </a:p>
      </dgm:t>
    </dgm:pt>
    <dgm:pt modelId="{FD8C8F85-F81F-4B8C-9ED4-39E5D6A11485}">
      <dgm:prSet phldrT="[Texto]" custT="1"/>
      <dgm:spPr/>
      <dgm:t>
        <a:bodyPr/>
        <a:lstStyle/>
        <a:p>
          <a:pPr algn="l"/>
          <a:r>
            <a:rPr lang="es-MX" sz="1400" b="1" dirty="0"/>
            <a:t>Artículo 6º </a:t>
          </a:r>
          <a:r>
            <a:rPr lang="es-MX" sz="1400" b="0" dirty="0"/>
            <a:t>Constitucional. …</a:t>
          </a:r>
          <a:r>
            <a:rPr lang="es-MX" sz="1400" b="0" i="1" dirty="0"/>
            <a:t>El derecho a la información será garantizado por el Estado</a:t>
          </a:r>
          <a:r>
            <a:rPr lang="es-MX" sz="1400" b="0" dirty="0"/>
            <a:t>.</a:t>
          </a:r>
        </a:p>
      </dgm:t>
    </dgm:pt>
    <dgm:pt modelId="{8E87C5ED-53CD-4F10-8FAF-1C836AC5ECB6}" type="parTrans" cxnId="{DE5394FA-550F-4D26-AD05-DE73C372D2F4}">
      <dgm:prSet/>
      <dgm:spPr/>
      <dgm:t>
        <a:bodyPr/>
        <a:lstStyle/>
        <a:p>
          <a:endParaRPr lang="es-MX"/>
        </a:p>
      </dgm:t>
    </dgm:pt>
    <dgm:pt modelId="{A7684CD4-5EBE-4B2D-8B97-7ED3C026A6E0}" type="sibTrans" cxnId="{DE5394FA-550F-4D26-AD05-DE73C372D2F4}">
      <dgm:prSet/>
      <dgm:spPr/>
      <dgm:t>
        <a:bodyPr/>
        <a:lstStyle/>
        <a:p>
          <a:endParaRPr lang="es-MX"/>
        </a:p>
      </dgm:t>
    </dgm:pt>
    <dgm:pt modelId="{C4785360-30ED-46F2-B73B-FACF0171190A}">
      <dgm:prSet phldrT="[Texto]" custT="1"/>
      <dgm:spPr/>
      <dgm:t>
        <a:bodyPr/>
        <a:lstStyle/>
        <a:p>
          <a:pPr algn="just"/>
          <a:r>
            <a:rPr lang="es-MX" sz="1400" b="0" dirty="0"/>
            <a:t>La SCJN reconoce el Derecho de Acceso a la Información como una garantía individual.</a:t>
          </a:r>
        </a:p>
      </dgm:t>
    </dgm:pt>
    <dgm:pt modelId="{6C84FD01-4A17-450E-A28C-439FD367754B}" type="parTrans" cxnId="{31EF5F13-5638-4F35-8AC9-86D1586EF4E8}">
      <dgm:prSet/>
      <dgm:spPr/>
      <dgm:t>
        <a:bodyPr/>
        <a:lstStyle/>
        <a:p>
          <a:endParaRPr lang="es-MX"/>
        </a:p>
      </dgm:t>
    </dgm:pt>
    <dgm:pt modelId="{1DCA9E27-122F-42F7-9FC2-66EAAD80B030}" type="sibTrans" cxnId="{31EF5F13-5638-4F35-8AC9-86D1586EF4E8}">
      <dgm:prSet/>
      <dgm:spPr/>
      <dgm:t>
        <a:bodyPr/>
        <a:lstStyle/>
        <a:p>
          <a:endParaRPr lang="es-MX"/>
        </a:p>
      </dgm:t>
    </dgm:pt>
    <dgm:pt modelId="{790159E1-EF29-41C9-9C5D-4F8BB0BA12BC}">
      <dgm:prSet phldrT="[Texto]" custT="1"/>
      <dgm:spPr/>
      <dgm:t>
        <a:bodyPr/>
        <a:lstStyle/>
        <a:p>
          <a:r>
            <a:rPr lang="es-MX" sz="1400" b="0" dirty="0"/>
            <a:t>11 de junio de 2002, se publica en el DOF la LFTAIPG (Grupo Oaxaca)</a:t>
          </a:r>
        </a:p>
      </dgm:t>
    </dgm:pt>
    <dgm:pt modelId="{B76FEAAE-1BFE-4B87-B17E-C0475F63E5F5}" type="parTrans" cxnId="{338D5E20-066E-44B3-A558-AC00A2082D15}">
      <dgm:prSet/>
      <dgm:spPr/>
      <dgm:t>
        <a:bodyPr/>
        <a:lstStyle/>
        <a:p>
          <a:endParaRPr lang="es-MX"/>
        </a:p>
      </dgm:t>
    </dgm:pt>
    <dgm:pt modelId="{B9986BBD-233D-4F7A-8220-709906C7858C}" type="sibTrans" cxnId="{338D5E20-066E-44B3-A558-AC00A2082D15}">
      <dgm:prSet/>
      <dgm:spPr/>
      <dgm:t>
        <a:bodyPr/>
        <a:lstStyle/>
        <a:p>
          <a:endParaRPr lang="es-MX"/>
        </a:p>
      </dgm:t>
    </dgm:pt>
    <dgm:pt modelId="{C8986BB2-6C0F-4C9C-B7BC-7E773A07F6FF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2007</a:t>
          </a:r>
        </a:p>
      </dgm:t>
    </dgm:pt>
    <dgm:pt modelId="{14A4CA9D-5347-411C-B233-F0225A767543}" type="parTrans" cxnId="{7FFFEB08-21D6-42CA-A352-D768299FDDEB}">
      <dgm:prSet/>
      <dgm:spPr/>
      <dgm:t>
        <a:bodyPr/>
        <a:lstStyle/>
        <a:p>
          <a:endParaRPr lang="es-MX"/>
        </a:p>
      </dgm:t>
    </dgm:pt>
    <dgm:pt modelId="{289A69F8-7F12-43DA-B99D-FDB13C1A51AD}" type="sibTrans" cxnId="{7FFFEB08-21D6-42CA-A352-D768299FDDEB}">
      <dgm:prSet/>
      <dgm:spPr/>
      <dgm:t>
        <a:bodyPr/>
        <a:lstStyle/>
        <a:p>
          <a:endParaRPr lang="es-MX"/>
        </a:p>
      </dgm:t>
    </dgm:pt>
    <dgm:pt modelId="{A9DEEC0D-27D2-4715-BD01-B6D0A32DE035}">
      <dgm:prSet phldrT="[Texto]"/>
      <dgm:spPr/>
      <dgm:t>
        <a:bodyPr/>
        <a:lstStyle/>
        <a:p>
          <a:r>
            <a:rPr lang="es-MX" dirty="0"/>
            <a:t>El 20 de julio de 2007, reforma al Artículo 6 de la CPEUM </a:t>
          </a:r>
        </a:p>
      </dgm:t>
    </dgm:pt>
    <dgm:pt modelId="{824B6E9C-4436-4141-B993-853B690D0381}" type="parTrans" cxnId="{B15F29D9-7406-42F6-9638-47E2D5780F68}">
      <dgm:prSet/>
      <dgm:spPr/>
      <dgm:t>
        <a:bodyPr/>
        <a:lstStyle/>
        <a:p>
          <a:endParaRPr lang="es-MX"/>
        </a:p>
      </dgm:t>
    </dgm:pt>
    <dgm:pt modelId="{C732CED9-686D-44D3-9844-916B0B46DB35}" type="sibTrans" cxnId="{B15F29D9-7406-42F6-9638-47E2D5780F68}">
      <dgm:prSet/>
      <dgm:spPr/>
      <dgm:t>
        <a:bodyPr/>
        <a:lstStyle/>
        <a:p>
          <a:endParaRPr lang="es-MX"/>
        </a:p>
      </dgm:t>
    </dgm:pt>
    <dgm:pt modelId="{428F575D-57C7-4CBA-8E8F-227010CE25AF}">
      <dgm:prSet phldrT="[Texto]"/>
      <dgm:spPr/>
      <dgm:t>
        <a:bodyPr/>
        <a:lstStyle/>
        <a:p>
          <a:r>
            <a:rPr lang="es-MX" dirty="0"/>
            <a:t>Reforma al Artículo 6 de la CPEUM</a:t>
          </a:r>
        </a:p>
      </dgm:t>
    </dgm:pt>
    <dgm:pt modelId="{02B0D47B-7369-49F3-B55F-841742403F62}" type="parTrans" cxnId="{DA85263B-0C00-4B83-9BA0-B6C2E71EBF20}">
      <dgm:prSet/>
      <dgm:spPr/>
      <dgm:t>
        <a:bodyPr/>
        <a:lstStyle/>
        <a:p>
          <a:endParaRPr lang="es-MX"/>
        </a:p>
      </dgm:t>
    </dgm:pt>
    <dgm:pt modelId="{61C41A2D-86C4-47C3-88F8-95FB45112C83}" type="sibTrans" cxnId="{DA85263B-0C00-4B83-9BA0-B6C2E71EBF20}">
      <dgm:prSet/>
      <dgm:spPr/>
      <dgm:t>
        <a:bodyPr/>
        <a:lstStyle/>
        <a:p>
          <a:endParaRPr lang="es-MX"/>
        </a:p>
      </dgm:t>
    </dgm:pt>
    <dgm:pt modelId="{A04A73FF-21EC-41E4-8B6F-B84B6C6F7AF5}" type="pres">
      <dgm:prSet presAssocID="{C96B383A-DF4E-4A9B-A9F0-1A91A70C79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9502B47-A44D-4D52-B156-462A6370891A}" type="pres">
      <dgm:prSet presAssocID="{1DBC98DB-408D-430D-A187-EB22E710BE81}" presName="composite" presStyleCnt="0"/>
      <dgm:spPr/>
    </dgm:pt>
    <dgm:pt modelId="{860D5EDC-FECB-4B2D-A0F8-F9A41A14E261}" type="pres">
      <dgm:prSet presAssocID="{1DBC98DB-408D-430D-A187-EB22E710BE81}" presName="LShape" presStyleLbl="alignNode1" presStyleIdx="0" presStyleCnt="9"/>
      <dgm:spPr/>
    </dgm:pt>
    <dgm:pt modelId="{B693E9DE-9020-4E7B-B482-00BE6CBC4B8B}" type="pres">
      <dgm:prSet presAssocID="{1DBC98DB-408D-430D-A187-EB22E710BE8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CB94D-081B-43EB-A345-A94605F4907B}" type="pres">
      <dgm:prSet presAssocID="{1DBC98DB-408D-430D-A187-EB22E710BE81}" presName="Triangle" presStyleLbl="alignNode1" presStyleIdx="1" presStyleCnt="9"/>
      <dgm:spPr/>
    </dgm:pt>
    <dgm:pt modelId="{89BED26E-9224-4BA3-8B98-C22FF34775B6}" type="pres">
      <dgm:prSet presAssocID="{684BC139-5DEE-4A78-B28A-35319A6DA453}" presName="sibTrans" presStyleCnt="0"/>
      <dgm:spPr/>
    </dgm:pt>
    <dgm:pt modelId="{D40E1BCD-0A53-46BD-B74D-D52F8AD5B459}" type="pres">
      <dgm:prSet presAssocID="{684BC139-5DEE-4A78-B28A-35319A6DA453}" presName="space" presStyleCnt="0"/>
      <dgm:spPr/>
    </dgm:pt>
    <dgm:pt modelId="{B05B3CD4-1B8F-4C18-AB65-E4D43DA519F9}" type="pres">
      <dgm:prSet presAssocID="{A902EB7C-8C33-445A-805D-890D8C783CA8}" presName="composite" presStyleCnt="0"/>
      <dgm:spPr/>
    </dgm:pt>
    <dgm:pt modelId="{758DF9C6-3BD6-424D-9A8B-0631C795ACFB}" type="pres">
      <dgm:prSet presAssocID="{A902EB7C-8C33-445A-805D-890D8C783CA8}" presName="LShape" presStyleLbl="alignNode1" presStyleIdx="2" presStyleCnt="9"/>
      <dgm:spPr/>
    </dgm:pt>
    <dgm:pt modelId="{CF4035E8-BD03-4B8C-8323-BA7A628F3903}" type="pres">
      <dgm:prSet presAssocID="{A902EB7C-8C33-445A-805D-890D8C783CA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E92E75-28A1-43D8-91A7-52CBC9D91FB1}" type="pres">
      <dgm:prSet presAssocID="{A902EB7C-8C33-445A-805D-890D8C783CA8}" presName="Triangle" presStyleLbl="alignNode1" presStyleIdx="3" presStyleCnt="9"/>
      <dgm:spPr/>
    </dgm:pt>
    <dgm:pt modelId="{6C94E5C9-5C3A-4D28-A0B5-3A514D6FB718}" type="pres">
      <dgm:prSet presAssocID="{3E69F809-BDFD-41E3-B8DB-D5B0871DF370}" presName="sibTrans" presStyleCnt="0"/>
      <dgm:spPr/>
    </dgm:pt>
    <dgm:pt modelId="{6698370B-65D6-4A55-9AA3-5FED9F35597E}" type="pres">
      <dgm:prSet presAssocID="{3E69F809-BDFD-41E3-B8DB-D5B0871DF370}" presName="space" presStyleCnt="0"/>
      <dgm:spPr/>
    </dgm:pt>
    <dgm:pt modelId="{96B60629-1473-4969-A1FA-0E2BB5B8556E}" type="pres">
      <dgm:prSet presAssocID="{D9EBD76F-C9D1-47AD-AA13-E8533503F1EE}" presName="composite" presStyleCnt="0"/>
      <dgm:spPr/>
    </dgm:pt>
    <dgm:pt modelId="{CDAA190B-81BA-4C9D-8AE2-89D0678A5000}" type="pres">
      <dgm:prSet presAssocID="{D9EBD76F-C9D1-47AD-AA13-E8533503F1EE}" presName="LShape" presStyleLbl="alignNode1" presStyleIdx="4" presStyleCnt="9"/>
      <dgm:spPr/>
    </dgm:pt>
    <dgm:pt modelId="{1605123C-C0FB-48D2-BCB2-9CD6FD471BFD}" type="pres">
      <dgm:prSet presAssocID="{D9EBD76F-C9D1-47AD-AA13-E8533503F1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43626C-7F59-4B1B-93EB-53E3A2AAA33B}" type="pres">
      <dgm:prSet presAssocID="{D9EBD76F-C9D1-47AD-AA13-E8533503F1EE}" presName="Triangle" presStyleLbl="alignNode1" presStyleIdx="5" presStyleCnt="9"/>
      <dgm:spPr/>
    </dgm:pt>
    <dgm:pt modelId="{A5A9BA31-8E51-4731-AADB-685E78B323FB}" type="pres">
      <dgm:prSet presAssocID="{E96B7BC1-5692-4D12-B672-C67BF471B20D}" presName="sibTrans" presStyleCnt="0"/>
      <dgm:spPr/>
    </dgm:pt>
    <dgm:pt modelId="{B52D7B23-38EB-49FF-B284-D9FB6DE4034F}" type="pres">
      <dgm:prSet presAssocID="{E96B7BC1-5692-4D12-B672-C67BF471B20D}" presName="space" presStyleCnt="0"/>
      <dgm:spPr/>
    </dgm:pt>
    <dgm:pt modelId="{273364C0-459F-42B4-8EDF-E92DD3DD674A}" type="pres">
      <dgm:prSet presAssocID="{C8986BB2-6C0F-4C9C-B7BC-7E773A07F6FF}" presName="composite" presStyleCnt="0"/>
      <dgm:spPr/>
    </dgm:pt>
    <dgm:pt modelId="{5A687596-8EB8-45C9-81A1-6A1098F17BC4}" type="pres">
      <dgm:prSet presAssocID="{C8986BB2-6C0F-4C9C-B7BC-7E773A07F6FF}" presName="LShape" presStyleLbl="alignNode1" presStyleIdx="6" presStyleCnt="9"/>
      <dgm:spPr/>
    </dgm:pt>
    <dgm:pt modelId="{D00A16D6-DD38-4C10-8F0D-DEBE5FCD3827}" type="pres">
      <dgm:prSet presAssocID="{C8986BB2-6C0F-4C9C-B7BC-7E773A07F6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08DEF5-DF35-45B5-AB94-E92D4DAC1573}" type="pres">
      <dgm:prSet presAssocID="{C8986BB2-6C0F-4C9C-B7BC-7E773A07F6FF}" presName="Triangle" presStyleLbl="alignNode1" presStyleIdx="7" presStyleCnt="9"/>
      <dgm:spPr/>
    </dgm:pt>
    <dgm:pt modelId="{28B6FA64-C9C6-4179-B712-6FC26F5500F9}" type="pres">
      <dgm:prSet presAssocID="{289A69F8-7F12-43DA-B99D-FDB13C1A51AD}" presName="sibTrans" presStyleCnt="0"/>
      <dgm:spPr/>
    </dgm:pt>
    <dgm:pt modelId="{84F60E2B-E5F7-489F-9AA6-5CC81EE8F634}" type="pres">
      <dgm:prSet presAssocID="{289A69F8-7F12-43DA-B99D-FDB13C1A51AD}" presName="space" presStyleCnt="0"/>
      <dgm:spPr/>
    </dgm:pt>
    <dgm:pt modelId="{7259684F-5E6C-4ABB-9A76-7676ABE961C4}" type="pres">
      <dgm:prSet presAssocID="{52E487BB-951F-4381-B7B2-A60CAD4BC575}" presName="composite" presStyleCnt="0"/>
      <dgm:spPr/>
    </dgm:pt>
    <dgm:pt modelId="{9E9CFD21-EDEE-409E-A032-25ED40127814}" type="pres">
      <dgm:prSet presAssocID="{52E487BB-951F-4381-B7B2-A60CAD4BC575}" presName="LShape" presStyleLbl="alignNode1" presStyleIdx="8" presStyleCnt="9"/>
      <dgm:spPr/>
    </dgm:pt>
    <dgm:pt modelId="{D13D3CE0-C496-4E0B-984A-3D23962C659C}" type="pres">
      <dgm:prSet presAssocID="{52E487BB-951F-4381-B7B2-A60CAD4BC57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8D5E20-066E-44B3-A558-AC00A2082D15}" srcId="{D9EBD76F-C9D1-47AD-AA13-E8533503F1EE}" destId="{790159E1-EF29-41C9-9C5D-4F8BB0BA12BC}" srcOrd="0" destOrd="0" parTransId="{B76FEAAE-1BFE-4B87-B17E-C0475F63E5F5}" sibTransId="{B9986BBD-233D-4F7A-8220-709906C7858C}"/>
    <dgm:cxn modelId="{86ADBF6E-7E4E-4575-8085-C5BADC41B1C9}" srcId="{C96B383A-DF4E-4A9B-A9F0-1A91A70C79B0}" destId="{D9EBD76F-C9D1-47AD-AA13-E8533503F1EE}" srcOrd="2" destOrd="0" parTransId="{17C7B065-2B77-4DA2-83B5-8F067F6F5775}" sibTransId="{E96B7BC1-5692-4D12-B672-C67BF471B20D}"/>
    <dgm:cxn modelId="{DE5394FA-550F-4D26-AD05-DE73C372D2F4}" srcId="{1DBC98DB-408D-430D-A187-EB22E710BE81}" destId="{FD8C8F85-F81F-4B8C-9ED4-39E5D6A11485}" srcOrd="0" destOrd="0" parTransId="{8E87C5ED-53CD-4F10-8FAF-1C836AC5ECB6}" sibTransId="{A7684CD4-5EBE-4B2D-8B97-7ED3C026A6E0}"/>
    <dgm:cxn modelId="{82D2882E-0581-41F1-84F5-2F2422EBE357}" type="presOf" srcId="{C4785360-30ED-46F2-B73B-FACF0171190A}" destId="{CF4035E8-BD03-4B8C-8323-BA7A628F3903}" srcOrd="0" destOrd="1" presId="urn:microsoft.com/office/officeart/2009/3/layout/StepUpProcess"/>
    <dgm:cxn modelId="{6E3CBA06-1EE5-4B6F-809A-5D2A12189C8E}" type="presOf" srcId="{790159E1-EF29-41C9-9C5D-4F8BB0BA12BC}" destId="{1605123C-C0FB-48D2-BCB2-9CD6FD471BFD}" srcOrd="0" destOrd="1" presId="urn:microsoft.com/office/officeart/2009/3/layout/StepUpProcess"/>
    <dgm:cxn modelId="{1EDA7A2B-913E-4A0F-9858-25499871C8F5}" type="presOf" srcId="{52E487BB-951F-4381-B7B2-A60CAD4BC575}" destId="{D13D3CE0-C496-4E0B-984A-3D23962C659C}" srcOrd="0" destOrd="0" presId="urn:microsoft.com/office/officeart/2009/3/layout/StepUpProcess"/>
    <dgm:cxn modelId="{6EE68A92-383E-47DA-BD79-495B252A9F44}" type="presOf" srcId="{FD8C8F85-F81F-4B8C-9ED4-39E5D6A11485}" destId="{B693E9DE-9020-4E7B-B482-00BE6CBC4B8B}" srcOrd="0" destOrd="1" presId="urn:microsoft.com/office/officeart/2009/3/layout/StepUpProcess"/>
    <dgm:cxn modelId="{E1D1DE9C-029B-463D-A67E-5039479819EE}" type="presOf" srcId="{C8986BB2-6C0F-4C9C-B7BC-7E773A07F6FF}" destId="{D00A16D6-DD38-4C10-8F0D-DEBE5FCD3827}" srcOrd="0" destOrd="0" presId="urn:microsoft.com/office/officeart/2009/3/layout/StepUpProcess"/>
    <dgm:cxn modelId="{F0ADF9E2-EF9A-43D5-B75E-00A86ADACBF5}" type="presOf" srcId="{A9DEEC0D-27D2-4715-BD01-B6D0A32DE035}" destId="{D00A16D6-DD38-4C10-8F0D-DEBE5FCD3827}" srcOrd="0" destOrd="1" presId="urn:microsoft.com/office/officeart/2009/3/layout/StepUpProcess"/>
    <dgm:cxn modelId="{B15F29D9-7406-42F6-9638-47E2D5780F68}" srcId="{C8986BB2-6C0F-4C9C-B7BC-7E773A07F6FF}" destId="{A9DEEC0D-27D2-4715-BD01-B6D0A32DE035}" srcOrd="0" destOrd="0" parTransId="{824B6E9C-4436-4141-B993-853B690D0381}" sibTransId="{C732CED9-686D-44D3-9844-916B0B46DB35}"/>
    <dgm:cxn modelId="{DA85263B-0C00-4B83-9BA0-B6C2E71EBF20}" srcId="{52E487BB-951F-4381-B7B2-A60CAD4BC575}" destId="{428F575D-57C7-4CBA-8E8F-227010CE25AF}" srcOrd="0" destOrd="0" parTransId="{02B0D47B-7369-49F3-B55F-841742403F62}" sibTransId="{61C41A2D-86C4-47C3-88F8-95FB45112C83}"/>
    <dgm:cxn modelId="{7753E935-E154-43BF-9BB0-F0D2B3530DC4}" srcId="{C96B383A-DF4E-4A9B-A9F0-1A91A70C79B0}" destId="{A902EB7C-8C33-445A-805D-890D8C783CA8}" srcOrd="1" destOrd="0" parTransId="{1403C483-899A-444A-A75F-779B569FADFE}" sibTransId="{3E69F809-BDFD-41E3-B8DB-D5B0871DF370}"/>
    <dgm:cxn modelId="{A6976B83-B9A2-4146-9B1D-CE68500D828F}" type="presOf" srcId="{C96B383A-DF4E-4A9B-A9F0-1A91A70C79B0}" destId="{A04A73FF-21EC-41E4-8B6F-B84B6C6F7AF5}" srcOrd="0" destOrd="0" presId="urn:microsoft.com/office/officeart/2009/3/layout/StepUpProcess"/>
    <dgm:cxn modelId="{552FA82D-1B33-4C21-AE34-E13FD3253CC7}" type="presOf" srcId="{428F575D-57C7-4CBA-8E8F-227010CE25AF}" destId="{D13D3CE0-C496-4E0B-984A-3D23962C659C}" srcOrd="0" destOrd="1" presId="urn:microsoft.com/office/officeart/2009/3/layout/StepUpProcess"/>
    <dgm:cxn modelId="{426CACE1-2E0F-4034-A4C0-06B32B923D60}" srcId="{C96B383A-DF4E-4A9B-A9F0-1A91A70C79B0}" destId="{1DBC98DB-408D-430D-A187-EB22E710BE81}" srcOrd="0" destOrd="0" parTransId="{04B7119B-A608-44F5-B10D-33320369895D}" sibTransId="{684BC139-5DEE-4A78-B28A-35319A6DA453}"/>
    <dgm:cxn modelId="{70063E25-99E0-447F-B5F2-EC3B0DA74E84}" type="presOf" srcId="{D9EBD76F-C9D1-47AD-AA13-E8533503F1EE}" destId="{1605123C-C0FB-48D2-BCB2-9CD6FD471BFD}" srcOrd="0" destOrd="0" presId="urn:microsoft.com/office/officeart/2009/3/layout/StepUpProcess"/>
    <dgm:cxn modelId="{2025C1A3-8C23-4BD7-989C-286697F02E5B}" type="presOf" srcId="{A902EB7C-8C33-445A-805D-890D8C783CA8}" destId="{CF4035E8-BD03-4B8C-8323-BA7A628F3903}" srcOrd="0" destOrd="0" presId="urn:microsoft.com/office/officeart/2009/3/layout/StepUpProcess"/>
    <dgm:cxn modelId="{31EF5F13-5638-4F35-8AC9-86D1586EF4E8}" srcId="{A902EB7C-8C33-445A-805D-890D8C783CA8}" destId="{C4785360-30ED-46F2-B73B-FACF0171190A}" srcOrd="0" destOrd="0" parTransId="{6C84FD01-4A17-450E-A28C-439FD367754B}" sibTransId="{1DCA9E27-122F-42F7-9FC2-66EAAD80B030}"/>
    <dgm:cxn modelId="{7FFFEB08-21D6-42CA-A352-D768299FDDEB}" srcId="{C96B383A-DF4E-4A9B-A9F0-1A91A70C79B0}" destId="{C8986BB2-6C0F-4C9C-B7BC-7E773A07F6FF}" srcOrd="3" destOrd="0" parTransId="{14A4CA9D-5347-411C-B233-F0225A767543}" sibTransId="{289A69F8-7F12-43DA-B99D-FDB13C1A51AD}"/>
    <dgm:cxn modelId="{11CA9823-3D5C-4B1F-B246-B3A0E8527EED}" type="presOf" srcId="{1DBC98DB-408D-430D-A187-EB22E710BE81}" destId="{B693E9DE-9020-4E7B-B482-00BE6CBC4B8B}" srcOrd="0" destOrd="0" presId="urn:microsoft.com/office/officeart/2009/3/layout/StepUpProcess"/>
    <dgm:cxn modelId="{8BE4185A-3A08-4DDE-9921-F334DEC738EC}" srcId="{C96B383A-DF4E-4A9B-A9F0-1A91A70C79B0}" destId="{52E487BB-951F-4381-B7B2-A60CAD4BC575}" srcOrd="4" destOrd="0" parTransId="{3170BD14-DFC2-40AE-AD16-74F86E8AEB2A}" sibTransId="{221649A8-B7CD-46A9-9145-858A23BDFBD0}"/>
    <dgm:cxn modelId="{15B57C7C-0490-4F19-A43C-0174F1912CFD}" type="presParOf" srcId="{A04A73FF-21EC-41E4-8B6F-B84B6C6F7AF5}" destId="{39502B47-A44D-4D52-B156-462A6370891A}" srcOrd="0" destOrd="0" presId="urn:microsoft.com/office/officeart/2009/3/layout/StepUpProcess"/>
    <dgm:cxn modelId="{649CF288-3712-4AFF-BB24-2D869F9D308F}" type="presParOf" srcId="{39502B47-A44D-4D52-B156-462A6370891A}" destId="{860D5EDC-FECB-4B2D-A0F8-F9A41A14E261}" srcOrd="0" destOrd="0" presId="urn:microsoft.com/office/officeart/2009/3/layout/StepUpProcess"/>
    <dgm:cxn modelId="{B04DFA3C-92E0-4867-9BCB-F7811868F112}" type="presParOf" srcId="{39502B47-A44D-4D52-B156-462A6370891A}" destId="{B693E9DE-9020-4E7B-B482-00BE6CBC4B8B}" srcOrd="1" destOrd="0" presId="urn:microsoft.com/office/officeart/2009/3/layout/StepUpProcess"/>
    <dgm:cxn modelId="{08860100-803D-4618-8BC5-6967374E7F38}" type="presParOf" srcId="{39502B47-A44D-4D52-B156-462A6370891A}" destId="{85CCB94D-081B-43EB-A345-A94605F4907B}" srcOrd="2" destOrd="0" presId="urn:microsoft.com/office/officeart/2009/3/layout/StepUpProcess"/>
    <dgm:cxn modelId="{B28FB8B4-17E3-43DD-8A17-3B8D12411B71}" type="presParOf" srcId="{A04A73FF-21EC-41E4-8B6F-B84B6C6F7AF5}" destId="{89BED26E-9224-4BA3-8B98-C22FF34775B6}" srcOrd="1" destOrd="0" presId="urn:microsoft.com/office/officeart/2009/3/layout/StepUpProcess"/>
    <dgm:cxn modelId="{29193AD3-98A3-4FA0-883B-FACB14037754}" type="presParOf" srcId="{89BED26E-9224-4BA3-8B98-C22FF34775B6}" destId="{D40E1BCD-0A53-46BD-B74D-D52F8AD5B459}" srcOrd="0" destOrd="0" presId="urn:microsoft.com/office/officeart/2009/3/layout/StepUpProcess"/>
    <dgm:cxn modelId="{17E6ED5D-813D-4929-B3EB-426533D3F3AC}" type="presParOf" srcId="{A04A73FF-21EC-41E4-8B6F-B84B6C6F7AF5}" destId="{B05B3CD4-1B8F-4C18-AB65-E4D43DA519F9}" srcOrd="2" destOrd="0" presId="urn:microsoft.com/office/officeart/2009/3/layout/StepUpProcess"/>
    <dgm:cxn modelId="{8F8CA253-D5EC-4272-828B-6EB722EF20EC}" type="presParOf" srcId="{B05B3CD4-1B8F-4C18-AB65-E4D43DA519F9}" destId="{758DF9C6-3BD6-424D-9A8B-0631C795ACFB}" srcOrd="0" destOrd="0" presId="urn:microsoft.com/office/officeart/2009/3/layout/StepUpProcess"/>
    <dgm:cxn modelId="{E96B3A51-8C85-469F-AADC-8A6B4FD7D74E}" type="presParOf" srcId="{B05B3CD4-1B8F-4C18-AB65-E4D43DA519F9}" destId="{CF4035E8-BD03-4B8C-8323-BA7A628F3903}" srcOrd="1" destOrd="0" presId="urn:microsoft.com/office/officeart/2009/3/layout/StepUpProcess"/>
    <dgm:cxn modelId="{91C3CEEA-E35C-4700-8E3F-A7F79CF1B1B4}" type="presParOf" srcId="{B05B3CD4-1B8F-4C18-AB65-E4D43DA519F9}" destId="{C7E92E75-28A1-43D8-91A7-52CBC9D91FB1}" srcOrd="2" destOrd="0" presId="urn:microsoft.com/office/officeart/2009/3/layout/StepUpProcess"/>
    <dgm:cxn modelId="{770EFDA4-8180-42B9-9792-C6C8BB6FF988}" type="presParOf" srcId="{A04A73FF-21EC-41E4-8B6F-B84B6C6F7AF5}" destId="{6C94E5C9-5C3A-4D28-A0B5-3A514D6FB718}" srcOrd="3" destOrd="0" presId="urn:microsoft.com/office/officeart/2009/3/layout/StepUpProcess"/>
    <dgm:cxn modelId="{439007FF-A79B-4F1F-B4D2-D12B7F9C5F06}" type="presParOf" srcId="{6C94E5C9-5C3A-4D28-A0B5-3A514D6FB718}" destId="{6698370B-65D6-4A55-9AA3-5FED9F35597E}" srcOrd="0" destOrd="0" presId="urn:microsoft.com/office/officeart/2009/3/layout/StepUpProcess"/>
    <dgm:cxn modelId="{97B52B50-E975-4B82-B45F-B883C556FEA9}" type="presParOf" srcId="{A04A73FF-21EC-41E4-8B6F-B84B6C6F7AF5}" destId="{96B60629-1473-4969-A1FA-0E2BB5B8556E}" srcOrd="4" destOrd="0" presId="urn:microsoft.com/office/officeart/2009/3/layout/StepUpProcess"/>
    <dgm:cxn modelId="{F5D18FA0-04CC-4F4C-8B52-4E3FBD1E397A}" type="presParOf" srcId="{96B60629-1473-4969-A1FA-0E2BB5B8556E}" destId="{CDAA190B-81BA-4C9D-8AE2-89D0678A5000}" srcOrd="0" destOrd="0" presId="urn:microsoft.com/office/officeart/2009/3/layout/StepUpProcess"/>
    <dgm:cxn modelId="{FB15B646-F6A2-4E0A-A317-2833BE47BB8B}" type="presParOf" srcId="{96B60629-1473-4969-A1FA-0E2BB5B8556E}" destId="{1605123C-C0FB-48D2-BCB2-9CD6FD471BFD}" srcOrd="1" destOrd="0" presId="urn:microsoft.com/office/officeart/2009/3/layout/StepUpProcess"/>
    <dgm:cxn modelId="{0D7DE925-D959-4349-8958-A747D7113C8F}" type="presParOf" srcId="{96B60629-1473-4969-A1FA-0E2BB5B8556E}" destId="{4D43626C-7F59-4B1B-93EB-53E3A2AAA33B}" srcOrd="2" destOrd="0" presId="urn:microsoft.com/office/officeart/2009/3/layout/StepUpProcess"/>
    <dgm:cxn modelId="{0DAF208A-FCA1-4469-A078-2FC4DE221E17}" type="presParOf" srcId="{A04A73FF-21EC-41E4-8B6F-B84B6C6F7AF5}" destId="{A5A9BA31-8E51-4731-AADB-685E78B323FB}" srcOrd="5" destOrd="0" presId="urn:microsoft.com/office/officeart/2009/3/layout/StepUpProcess"/>
    <dgm:cxn modelId="{C4866CFC-F537-4584-BAAA-52C35533F2A7}" type="presParOf" srcId="{A5A9BA31-8E51-4731-AADB-685E78B323FB}" destId="{B52D7B23-38EB-49FF-B284-D9FB6DE4034F}" srcOrd="0" destOrd="0" presId="urn:microsoft.com/office/officeart/2009/3/layout/StepUpProcess"/>
    <dgm:cxn modelId="{67E8715D-3A6A-4A03-B918-DCBC4333F4B5}" type="presParOf" srcId="{A04A73FF-21EC-41E4-8B6F-B84B6C6F7AF5}" destId="{273364C0-459F-42B4-8EDF-E92DD3DD674A}" srcOrd="6" destOrd="0" presId="urn:microsoft.com/office/officeart/2009/3/layout/StepUpProcess"/>
    <dgm:cxn modelId="{E0CFEAC7-3B5E-4B59-A21D-8B14E8C86D15}" type="presParOf" srcId="{273364C0-459F-42B4-8EDF-E92DD3DD674A}" destId="{5A687596-8EB8-45C9-81A1-6A1098F17BC4}" srcOrd="0" destOrd="0" presId="urn:microsoft.com/office/officeart/2009/3/layout/StepUpProcess"/>
    <dgm:cxn modelId="{5EF52F1C-8182-482F-90F6-CACAEF395F30}" type="presParOf" srcId="{273364C0-459F-42B4-8EDF-E92DD3DD674A}" destId="{D00A16D6-DD38-4C10-8F0D-DEBE5FCD3827}" srcOrd="1" destOrd="0" presId="urn:microsoft.com/office/officeart/2009/3/layout/StepUpProcess"/>
    <dgm:cxn modelId="{EB95937B-5619-43D9-9EFF-F0A504FBB192}" type="presParOf" srcId="{273364C0-459F-42B4-8EDF-E92DD3DD674A}" destId="{5B08DEF5-DF35-45B5-AB94-E92D4DAC1573}" srcOrd="2" destOrd="0" presId="urn:microsoft.com/office/officeart/2009/3/layout/StepUpProcess"/>
    <dgm:cxn modelId="{6EA0A60E-1882-449A-A862-810603B888FC}" type="presParOf" srcId="{A04A73FF-21EC-41E4-8B6F-B84B6C6F7AF5}" destId="{28B6FA64-C9C6-4179-B712-6FC26F5500F9}" srcOrd="7" destOrd="0" presId="urn:microsoft.com/office/officeart/2009/3/layout/StepUpProcess"/>
    <dgm:cxn modelId="{967C7C51-6097-44FA-9041-170912019C58}" type="presParOf" srcId="{28B6FA64-C9C6-4179-B712-6FC26F5500F9}" destId="{84F60E2B-E5F7-489F-9AA6-5CC81EE8F634}" srcOrd="0" destOrd="0" presId="urn:microsoft.com/office/officeart/2009/3/layout/StepUpProcess"/>
    <dgm:cxn modelId="{4A752047-7A16-430C-99FF-CBE80D39DACA}" type="presParOf" srcId="{A04A73FF-21EC-41E4-8B6F-B84B6C6F7AF5}" destId="{7259684F-5E6C-4ABB-9A76-7676ABE961C4}" srcOrd="8" destOrd="0" presId="urn:microsoft.com/office/officeart/2009/3/layout/StepUpProcess"/>
    <dgm:cxn modelId="{85212689-F473-47A0-AB7E-673B3441F502}" type="presParOf" srcId="{7259684F-5E6C-4ABB-9A76-7676ABE961C4}" destId="{9E9CFD21-EDEE-409E-A032-25ED40127814}" srcOrd="0" destOrd="0" presId="urn:microsoft.com/office/officeart/2009/3/layout/StepUpProcess"/>
    <dgm:cxn modelId="{23EE7148-778B-4BD9-AC11-8CFC71701416}" type="presParOf" srcId="{7259684F-5E6C-4ABB-9A76-7676ABE961C4}" destId="{D13D3CE0-C496-4E0B-984A-3D23962C65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780E3-EBDE-450A-8F26-8800E15BA874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5AA1804-BE6A-4A8A-A3B7-0C0F099183F8}">
      <dgm:prSet phldrT="[Texto]" custT="1"/>
      <dgm:spPr>
        <a:noFill/>
        <a:ln>
          <a:noFill/>
        </a:ln>
        <a:effectLst/>
      </dgm:spPr>
      <dgm:t>
        <a:bodyPr/>
        <a:lstStyle/>
        <a:p>
          <a:pPr algn="just"/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Implementación de la </a:t>
          </a:r>
          <a:r>
            <a:rPr lang="es-MX" sz="2000" b="1" dirty="0" smtClean="0">
              <a:solidFill>
                <a:schemeClr val="tx1"/>
              </a:solidFill>
              <a:effectLst/>
              <a:latin typeface="Century Gothic" pitchFamily="34" charset="0"/>
            </a:rPr>
            <a:t>Plataforma Nacional de Transparencia</a:t>
          </a:r>
          <a:r>
            <a:rPr lang="es-MX" sz="2000" b="1" i="0" dirty="0" smtClean="0">
              <a:solidFill>
                <a:schemeClr val="tx1"/>
              </a:solidFill>
              <a:effectLst/>
              <a:latin typeface="Century Gothic" pitchFamily="34" charset="0"/>
            </a:rPr>
            <a:t>.</a:t>
          </a:r>
          <a:endParaRPr lang="es-MX" sz="2000" b="1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076780EF-8E32-4D20-A810-188816A98B23}" type="parTrans" cxnId="{CD69282D-D7E4-46B9-9EEE-11E230B57CA3}">
      <dgm:prSet/>
      <dgm:spPr/>
      <dgm:t>
        <a:bodyPr/>
        <a:lstStyle/>
        <a:p>
          <a:endParaRPr lang="es-MX"/>
        </a:p>
      </dgm:t>
    </dgm:pt>
    <dgm:pt modelId="{B776BB1C-6074-40C8-BEB6-D9C9FC0EAFB8}" type="sibTrans" cxnId="{CD69282D-D7E4-46B9-9EEE-11E230B57CA3}">
      <dgm:prSet/>
      <dgm:spPr/>
      <dgm:t>
        <a:bodyPr/>
        <a:lstStyle/>
        <a:p>
          <a:endParaRPr lang="es-MX"/>
        </a:p>
      </dgm:t>
    </dgm:pt>
    <dgm:pt modelId="{DE15B056-FFD7-4A12-A76E-CC2CD392BF3B}">
      <dgm:prSet phldrT="[Texto]" custT="1"/>
      <dgm:spPr>
        <a:noFill/>
        <a:ln>
          <a:noFill/>
        </a:ln>
        <a:effectLst/>
      </dgm:spPr>
      <dgm:t>
        <a:bodyPr/>
        <a:lstStyle/>
        <a:p>
          <a:pPr algn="just"/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Incluir como sujetos obligados: partidos, </a:t>
          </a:r>
          <a:r>
            <a:rPr lang="es-MX" sz="2000" b="1" dirty="0" smtClean="0">
              <a:solidFill>
                <a:schemeClr val="tx1"/>
              </a:solidFill>
              <a:effectLst/>
              <a:latin typeface="Century Gothic" pitchFamily="34" charset="0"/>
            </a:rPr>
            <a:t>sindicatos</a:t>
          </a:r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, fideicomisos y fondos públicos, y particulares que </a:t>
          </a:r>
          <a:r>
            <a:rPr lang="es-MX" sz="2000" b="1" dirty="0" smtClean="0">
              <a:solidFill>
                <a:schemeClr val="tx1"/>
              </a:solidFill>
              <a:effectLst/>
              <a:latin typeface="Century Gothic" pitchFamily="34" charset="0"/>
            </a:rPr>
            <a:t>reciban y ejerzan recursos públicos </a:t>
          </a:r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o </a:t>
          </a:r>
          <a:r>
            <a:rPr lang="es-MX" sz="2000" b="0" dirty="0" smtClean="0">
              <a:solidFill>
                <a:schemeClr val="tx1"/>
              </a:solidFill>
              <a:effectLst/>
              <a:latin typeface="Century Gothic" pitchFamily="34" charset="0"/>
            </a:rPr>
            <a:t>realicen actos de autoridad. </a:t>
          </a:r>
          <a:endParaRPr lang="es-MX" sz="2000" b="0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B2CCE4D7-1F86-4DCF-8A73-8931BDC6100F}" type="parTrans" cxnId="{2AC22C32-1F2A-4EE1-9F76-030BA856778A}">
      <dgm:prSet/>
      <dgm:spPr/>
      <dgm:t>
        <a:bodyPr/>
        <a:lstStyle/>
        <a:p>
          <a:endParaRPr lang="es-MX"/>
        </a:p>
      </dgm:t>
    </dgm:pt>
    <dgm:pt modelId="{C5D2552F-BF17-43E5-8FE6-BB370BFC4150}" type="sibTrans" cxnId="{2AC22C32-1F2A-4EE1-9F76-030BA856778A}">
      <dgm:prSet/>
      <dgm:spPr>
        <a:ln>
          <a:solidFill>
            <a:srgbClr val="00B0F0"/>
          </a:solidFill>
        </a:ln>
      </dgm:spPr>
      <dgm:t>
        <a:bodyPr/>
        <a:lstStyle/>
        <a:p>
          <a:endParaRPr lang="es-MX"/>
        </a:p>
      </dgm:t>
    </dgm:pt>
    <dgm:pt modelId="{978D0015-C27F-410A-A4DC-69EE3097B592}">
      <dgm:prSet phldrT="[Texto]" custT="1"/>
      <dgm:spPr>
        <a:noFill/>
        <a:ln>
          <a:noFill/>
        </a:ln>
        <a:effectLst/>
      </dgm:spPr>
      <dgm:t>
        <a:bodyPr/>
        <a:lstStyle/>
        <a:p>
          <a:pPr algn="just" rtl="0"/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Dotar de </a:t>
          </a:r>
          <a:r>
            <a:rPr lang="es-MX" sz="2000" b="1" dirty="0" smtClean="0">
              <a:solidFill>
                <a:schemeClr val="tx1"/>
              </a:solidFill>
              <a:effectLst/>
              <a:latin typeface="Century Gothic" pitchFamily="34" charset="0"/>
            </a:rPr>
            <a:t>Autonomía Constitucional </a:t>
          </a:r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a los organismos garantes.</a:t>
          </a:r>
          <a:endParaRPr lang="es-MX" sz="2000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552058BD-D6C0-4772-BBBF-9564D3FF475F}" type="parTrans" cxnId="{C540E40D-CE54-4792-95A8-DB8FB49F796D}">
      <dgm:prSet/>
      <dgm:spPr/>
      <dgm:t>
        <a:bodyPr/>
        <a:lstStyle/>
        <a:p>
          <a:endParaRPr lang="es-MX"/>
        </a:p>
      </dgm:t>
    </dgm:pt>
    <dgm:pt modelId="{AAF59EE2-770E-46F6-8DD9-F9F5A90E9EF4}" type="sibTrans" cxnId="{C540E40D-CE54-4792-95A8-DB8FB49F796D}">
      <dgm:prSet/>
      <dgm:spPr/>
      <dgm:t>
        <a:bodyPr/>
        <a:lstStyle/>
        <a:p>
          <a:endParaRPr lang="es-MX"/>
        </a:p>
      </dgm:t>
    </dgm:pt>
    <dgm:pt modelId="{DF0E33E9-4CA9-4551-8630-9D43D630304B}">
      <dgm:prSet phldrT="[Texto]" custT="1"/>
      <dgm:spPr>
        <a:noFill/>
        <a:ln>
          <a:noFill/>
        </a:ln>
        <a:effectLst/>
      </dgm:spPr>
      <dgm:t>
        <a:bodyPr/>
        <a:lstStyle/>
        <a:p>
          <a:pPr algn="just"/>
          <a:r>
            <a:rPr lang="es-MX" sz="2000" b="1" dirty="0" smtClean="0">
              <a:solidFill>
                <a:schemeClr val="tx1"/>
              </a:solidFill>
              <a:effectLst/>
              <a:latin typeface="Century Gothic" pitchFamily="34" charset="0"/>
            </a:rPr>
            <a:t>Definitividad y obligatoriedad </a:t>
          </a:r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de las resoluciones del organismo garante federal.</a:t>
          </a:r>
          <a:endParaRPr lang="es-MX" sz="2000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0EE14AB5-176C-4B35-A016-C6C1E8947E83}" type="parTrans" cxnId="{A157969E-037B-4857-A7EE-5FAEC0C46A56}">
      <dgm:prSet/>
      <dgm:spPr/>
      <dgm:t>
        <a:bodyPr/>
        <a:lstStyle/>
        <a:p>
          <a:endParaRPr lang="es-MX"/>
        </a:p>
      </dgm:t>
    </dgm:pt>
    <dgm:pt modelId="{CA5B851F-5A80-451B-B6DB-3F8EC121A336}" type="sibTrans" cxnId="{A157969E-037B-4857-A7EE-5FAEC0C46A56}">
      <dgm:prSet/>
      <dgm:spPr/>
      <dgm:t>
        <a:bodyPr/>
        <a:lstStyle/>
        <a:p>
          <a:endParaRPr lang="es-MX"/>
        </a:p>
      </dgm:t>
    </dgm:pt>
    <dgm:pt modelId="{8BDA56D5-42E3-44EF-88D2-C3B1FAB15708}">
      <dgm:prSet phldrT="[Texto]" custT="1"/>
      <dgm:spPr>
        <a:noFill/>
        <a:ln>
          <a:noFill/>
        </a:ln>
        <a:effectLst/>
      </dgm:spPr>
      <dgm:t>
        <a:bodyPr/>
        <a:lstStyle/>
        <a:p>
          <a:pPr algn="just" rtl="0"/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Establecer el </a:t>
          </a:r>
          <a:r>
            <a:rPr lang="es-MX" sz="2000" b="1" dirty="0" smtClean="0">
              <a:solidFill>
                <a:schemeClr val="tx1"/>
              </a:solidFill>
              <a:effectLst/>
              <a:latin typeface="Century Gothic" pitchFamily="34" charset="0"/>
            </a:rPr>
            <a:t>Sistema Nacional de Transparencia</a:t>
          </a:r>
          <a:r>
            <a:rPr lang="es-MX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.</a:t>
          </a:r>
          <a:endParaRPr lang="es-MX" sz="2000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A975FB39-5786-4705-A030-EA9B7D4CFFBD}" type="sibTrans" cxnId="{2F9F8427-AFC6-4D96-8693-3BBA7EEE82FF}">
      <dgm:prSet/>
      <dgm:spPr/>
      <dgm:t>
        <a:bodyPr/>
        <a:lstStyle/>
        <a:p>
          <a:endParaRPr lang="es-MX"/>
        </a:p>
      </dgm:t>
    </dgm:pt>
    <dgm:pt modelId="{598A47CA-FEAD-419C-A58C-80ABDEE020C9}" type="parTrans" cxnId="{2F9F8427-AFC6-4D96-8693-3BBA7EEE82FF}">
      <dgm:prSet/>
      <dgm:spPr/>
      <dgm:t>
        <a:bodyPr/>
        <a:lstStyle/>
        <a:p>
          <a:endParaRPr lang="es-MX"/>
        </a:p>
      </dgm:t>
    </dgm:pt>
    <dgm:pt modelId="{95F03A93-8825-4E47-AB06-E3E90C4F572F}" type="pres">
      <dgm:prSet presAssocID="{690780E3-EBDE-450A-8F26-8800E15BA8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24C6E8A-3D6D-4FFC-9279-9E0AC258A478}" type="pres">
      <dgm:prSet presAssocID="{690780E3-EBDE-450A-8F26-8800E15BA874}" presName="Name1" presStyleCnt="0"/>
      <dgm:spPr/>
    </dgm:pt>
    <dgm:pt modelId="{D0599AE8-B947-454D-A63B-F9AEB8B10165}" type="pres">
      <dgm:prSet presAssocID="{690780E3-EBDE-450A-8F26-8800E15BA874}" presName="cycle" presStyleCnt="0"/>
      <dgm:spPr/>
    </dgm:pt>
    <dgm:pt modelId="{98627538-A0FF-47AB-B033-6FEFD1317082}" type="pres">
      <dgm:prSet presAssocID="{690780E3-EBDE-450A-8F26-8800E15BA874}" presName="srcNode" presStyleLbl="node1" presStyleIdx="0" presStyleCnt="5"/>
      <dgm:spPr/>
    </dgm:pt>
    <dgm:pt modelId="{B3A30075-0046-4A6D-8E4A-7392ED822BFE}" type="pres">
      <dgm:prSet presAssocID="{690780E3-EBDE-450A-8F26-8800E15BA874}" presName="conn" presStyleLbl="parChTrans1D2" presStyleIdx="0" presStyleCnt="1"/>
      <dgm:spPr/>
      <dgm:t>
        <a:bodyPr/>
        <a:lstStyle/>
        <a:p>
          <a:endParaRPr lang="es-ES"/>
        </a:p>
      </dgm:t>
    </dgm:pt>
    <dgm:pt modelId="{D1AAAC30-CA7C-4520-BFE5-EE7E72BA6E93}" type="pres">
      <dgm:prSet presAssocID="{690780E3-EBDE-450A-8F26-8800E15BA874}" presName="extraNode" presStyleLbl="node1" presStyleIdx="0" presStyleCnt="5"/>
      <dgm:spPr/>
    </dgm:pt>
    <dgm:pt modelId="{6D0CD6DB-4DF4-4DE4-A1EE-C0FE57F0EE8D}" type="pres">
      <dgm:prSet presAssocID="{690780E3-EBDE-450A-8F26-8800E15BA874}" presName="dstNode" presStyleLbl="node1" presStyleIdx="0" presStyleCnt="5"/>
      <dgm:spPr/>
    </dgm:pt>
    <dgm:pt modelId="{D7E12F17-B628-4B0F-B403-ABD91FA9C842}" type="pres">
      <dgm:prSet presAssocID="{DE15B056-FFD7-4A12-A76E-CC2CD392BF3B}" presName="text_1" presStyleLbl="node1" presStyleIdx="0" presStyleCnt="5" custScaleY="163957" custLinFactNeighborX="-600" custLinFactNeighborY="38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1BCD74-F8AD-46EE-A5EF-42204B730B65}" type="pres">
      <dgm:prSet presAssocID="{DE15B056-FFD7-4A12-A76E-CC2CD392BF3B}" presName="accent_1" presStyleCnt="0"/>
      <dgm:spPr/>
    </dgm:pt>
    <dgm:pt modelId="{6ED65652-CE81-4B27-B57C-686C13F981C5}" type="pres">
      <dgm:prSet presAssocID="{DE15B056-FFD7-4A12-A76E-CC2CD392BF3B}" presName="accentRepeatNode" presStyleLbl="solidFgAcc1" presStyleIdx="0" presStyleCnt="5" custLinFactNeighborX="-10248" custLinFactNeighborY="55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8C45ED4-067D-4A50-B7C7-395325F78D14}" type="pres">
      <dgm:prSet presAssocID="{978D0015-C27F-410A-A4DC-69EE3097B592}" presName="text_2" presStyleLbl="node1" presStyleIdx="1" presStyleCnt="5" custLinFactNeighborX="901" custLinFactNeighborY="135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7F8E57-806D-44DF-8B8D-3B45103B7529}" type="pres">
      <dgm:prSet presAssocID="{978D0015-C27F-410A-A4DC-69EE3097B592}" presName="accent_2" presStyleCnt="0"/>
      <dgm:spPr/>
    </dgm:pt>
    <dgm:pt modelId="{E6F24913-E506-4410-BEDC-FD3A0F88095C}" type="pres">
      <dgm:prSet presAssocID="{978D0015-C27F-410A-A4DC-69EE3097B592}" presName="accentRepeatNode" presStyleLbl="solidFgAcc1" presStyleIdx="1" presStyleCnt="5" custLinFactNeighborX="4577" custLinFactNeighborY="118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F0189D9-F280-4FAD-8DBF-4DB6E2CDE362}" type="pres">
      <dgm:prSet presAssocID="{8BDA56D5-42E3-44EF-88D2-C3B1FAB15708}" presName="text_3" presStyleLbl="node1" presStyleIdx="2" presStyleCnt="5" custLinFactNeighborY="102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0E7391-009D-4044-8E3E-576E4CBEF704}" type="pres">
      <dgm:prSet presAssocID="{8BDA56D5-42E3-44EF-88D2-C3B1FAB15708}" presName="accent_3" presStyleCnt="0"/>
      <dgm:spPr/>
    </dgm:pt>
    <dgm:pt modelId="{2D588FBA-3CFC-42E9-B03E-9B9BA3C44EB6}" type="pres">
      <dgm:prSet presAssocID="{8BDA56D5-42E3-44EF-88D2-C3B1FAB15708}" presName="accentRepeatNode" presStyleLbl="solidFgAcc1" presStyleIdx="2" presStyleCnt="5" custLinFactNeighborY="227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BEF0F34-2DEB-4266-906E-A213F02F02EA}" type="pres">
      <dgm:prSet presAssocID="{B5AA1804-BE6A-4A8A-A3B7-0C0F099183F8}" presName="text_4" presStyleLbl="node1" presStyleIdx="3" presStyleCnt="5" custScaleY="139499" custLinFactNeighborY="265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FA7BBF-D663-4B48-9A82-1D16FE2AF7F1}" type="pres">
      <dgm:prSet presAssocID="{B5AA1804-BE6A-4A8A-A3B7-0C0F099183F8}" presName="accent_4" presStyleCnt="0"/>
      <dgm:spPr/>
    </dgm:pt>
    <dgm:pt modelId="{208735FE-A305-46F5-BB56-3F43D3B9C579}" type="pres">
      <dgm:prSet presAssocID="{B5AA1804-BE6A-4A8A-A3B7-0C0F099183F8}" presName="accentRepeatNode" presStyleLbl="solidFgAcc1" presStyleIdx="3" presStyleCnt="5" custLinFactNeighborX="-4442" custLinFactNeighborY="2446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9CEB62A-5E6D-4998-AFD2-7B6CBCBB4D7F}" type="pres">
      <dgm:prSet presAssocID="{DF0E33E9-4CA9-4551-8630-9D43D630304B}" presName="text_5" presStyleLbl="node1" presStyleIdx="4" presStyleCnt="5" custLinFactNeighborX="-600" custLinFactNeighborY="48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02FFF2-3FE7-46B3-8E01-4686E47504CE}" type="pres">
      <dgm:prSet presAssocID="{DF0E33E9-4CA9-4551-8630-9D43D630304B}" presName="accent_5" presStyleCnt="0"/>
      <dgm:spPr/>
    </dgm:pt>
    <dgm:pt modelId="{705CB015-98C0-45E1-9930-78EA887B4B14}" type="pres">
      <dgm:prSet presAssocID="{DF0E33E9-4CA9-4551-8630-9D43D630304B}" presName="accentRepeatNode" presStyleLbl="solidFgAcc1" presStyleIdx="4" presStyleCnt="5" custLinFactNeighborX="-19267" custLinFactNeighborY="3076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C540E40D-CE54-4792-95A8-DB8FB49F796D}" srcId="{690780E3-EBDE-450A-8F26-8800E15BA874}" destId="{978D0015-C27F-410A-A4DC-69EE3097B592}" srcOrd="1" destOrd="0" parTransId="{552058BD-D6C0-4772-BBBF-9564D3FF475F}" sibTransId="{AAF59EE2-770E-46F6-8DD9-F9F5A90E9EF4}"/>
    <dgm:cxn modelId="{2AC22C32-1F2A-4EE1-9F76-030BA856778A}" srcId="{690780E3-EBDE-450A-8F26-8800E15BA874}" destId="{DE15B056-FFD7-4A12-A76E-CC2CD392BF3B}" srcOrd="0" destOrd="0" parTransId="{B2CCE4D7-1F86-4DCF-8A73-8931BDC6100F}" sibTransId="{C5D2552F-BF17-43E5-8FE6-BB370BFC4150}"/>
    <dgm:cxn modelId="{22023A3B-452C-49EB-8E64-00151E77E2BD}" type="presOf" srcId="{978D0015-C27F-410A-A4DC-69EE3097B592}" destId="{38C45ED4-067D-4A50-B7C7-395325F78D14}" srcOrd="0" destOrd="0" presId="urn:microsoft.com/office/officeart/2008/layout/VerticalCurvedList"/>
    <dgm:cxn modelId="{BE01B83C-D3EE-425C-A552-934DF0FB2666}" type="presOf" srcId="{690780E3-EBDE-450A-8F26-8800E15BA874}" destId="{95F03A93-8825-4E47-AB06-E3E90C4F572F}" srcOrd="0" destOrd="0" presId="urn:microsoft.com/office/officeart/2008/layout/VerticalCurvedList"/>
    <dgm:cxn modelId="{81C884DF-81BF-4651-A6DC-DAE0ED98C4EA}" type="presOf" srcId="{DF0E33E9-4CA9-4551-8630-9D43D630304B}" destId="{E9CEB62A-5E6D-4998-AFD2-7B6CBCBB4D7F}" srcOrd="0" destOrd="0" presId="urn:microsoft.com/office/officeart/2008/layout/VerticalCurvedList"/>
    <dgm:cxn modelId="{FD0B77E2-B4DB-48B0-865B-9AA4E5BB05F5}" type="presOf" srcId="{DE15B056-FFD7-4A12-A76E-CC2CD392BF3B}" destId="{D7E12F17-B628-4B0F-B403-ABD91FA9C842}" srcOrd="0" destOrd="0" presId="urn:microsoft.com/office/officeart/2008/layout/VerticalCurvedList"/>
    <dgm:cxn modelId="{AF021152-E632-4DB7-9B19-480D78542254}" type="presOf" srcId="{B5AA1804-BE6A-4A8A-A3B7-0C0F099183F8}" destId="{4BEF0F34-2DEB-4266-906E-A213F02F02EA}" srcOrd="0" destOrd="0" presId="urn:microsoft.com/office/officeart/2008/layout/VerticalCurvedList"/>
    <dgm:cxn modelId="{2F9F8427-AFC6-4D96-8693-3BBA7EEE82FF}" srcId="{690780E3-EBDE-450A-8F26-8800E15BA874}" destId="{8BDA56D5-42E3-44EF-88D2-C3B1FAB15708}" srcOrd="2" destOrd="0" parTransId="{598A47CA-FEAD-419C-A58C-80ABDEE020C9}" sibTransId="{A975FB39-5786-4705-A030-EA9B7D4CFFBD}"/>
    <dgm:cxn modelId="{CD69282D-D7E4-46B9-9EEE-11E230B57CA3}" srcId="{690780E3-EBDE-450A-8F26-8800E15BA874}" destId="{B5AA1804-BE6A-4A8A-A3B7-0C0F099183F8}" srcOrd="3" destOrd="0" parTransId="{076780EF-8E32-4D20-A810-188816A98B23}" sibTransId="{B776BB1C-6074-40C8-BEB6-D9C9FC0EAFB8}"/>
    <dgm:cxn modelId="{9E2964DA-6C25-4C70-90C5-180402C96549}" type="presOf" srcId="{C5D2552F-BF17-43E5-8FE6-BB370BFC4150}" destId="{B3A30075-0046-4A6D-8E4A-7392ED822BFE}" srcOrd="0" destOrd="0" presId="urn:microsoft.com/office/officeart/2008/layout/VerticalCurvedList"/>
    <dgm:cxn modelId="{A157969E-037B-4857-A7EE-5FAEC0C46A56}" srcId="{690780E3-EBDE-450A-8F26-8800E15BA874}" destId="{DF0E33E9-4CA9-4551-8630-9D43D630304B}" srcOrd="4" destOrd="0" parTransId="{0EE14AB5-176C-4B35-A016-C6C1E8947E83}" sibTransId="{CA5B851F-5A80-451B-B6DB-3F8EC121A336}"/>
    <dgm:cxn modelId="{37CF4531-5807-473B-8794-6A7C55C997E2}" type="presOf" srcId="{8BDA56D5-42E3-44EF-88D2-C3B1FAB15708}" destId="{DF0189D9-F280-4FAD-8DBF-4DB6E2CDE362}" srcOrd="0" destOrd="0" presId="urn:microsoft.com/office/officeart/2008/layout/VerticalCurvedList"/>
    <dgm:cxn modelId="{CC72E6B0-0384-4977-B63D-D33A145FC19F}" type="presParOf" srcId="{95F03A93-8825-4E47-AB06-E3E90C4F572F}" destId="{824C6E8A-3D6D-4FFC-9279-9E0AC258A478}" srcOrd="0" destOrd="0" presId="urn:microsoft.com/office/officeart/2008/layout/VerticalCurvedList"/>
    <dgm:cxn modelId="{812AB7F2-00E2-4202-884C-D531B7C3B743}" type="presParOf" srcId="{824C6E8A-3D6D-4FFC-9279-9E0AC258A478}" destId="{D0599AE8-B947-454D-A63B-F9AEB8B10165}" srcOrd="0" destOrd="0" presId="urn:microsoft.com/office/officeart/2008/layout/VerticalCurvedList"/>
    <dgm:cxn modelId="{225BC97C-7347-4A04-A822-7A86B6DDD9DF}" type="presParOf" srcId="{D0599AE8-B947-454D-A63B-F9AEB8B10165}" destId="{98627538-A0FF-47AB-B033-6FEFD1317082}" srcOrd="0" destOrd="0" presId="urn:microsoft.com/office/officeart/2008/layout/VerticalCurvedList"/>
    <dgm:cxn modelId="{83F7127A-F712-4596-9D9A-32CAC9450182}" type="presParOf" srcId="{D0599AE8-B947-454D-A63B-F9AEB8B10165}" destId="{B3A30075-0046-4A6D-8E4A-7392ED822BFE}" srcOrd="1" destOrd="0" presId="urn:microsoft.com/office/officeart/2008/layout/VerticalCurvedList"/>
    <dgm:cxn modelId="{513260AD-A530-4B93-844D-6F052ED3A107}" type="presParOf" srcId="{D0599AE8-B947-454D-A63B-F9AEB8B10165}" destId="{D1AAAC30-CA7C-4520-BFE5-EE7E72BA6E93}" srcOrd="2" destOrd="0" presId="urn:microsoft.com/office/officeart/2008/layout/VerticalCurvedList"/>
    <dgm:cxn modelId="{A8B93978-3687-4718-83D7-581B37466B1B}" type="presParOf" srcId="{D0599AE8-B947-454D-A63B-F9AEB8B10165}" destId="{6D0CD6DB-4DF4-4DE4-A1EE-C0FE57F0EE8D}" srcOrd="3" destOrd="0" presId="urn:microsoft.com/office/officeart/2008/layout/VerticalCurvedList"/>
    <dgm:cxn modelId="{4730B6F8-D1BE-4A09-A538-99F861CF64E6}" type="presParOf" srcId="{824C6E8A-3D6D-4FFC-9279-9E0AC258A478}" destId="{D7E12F17-B628-4B0F-B403-ABD91FA9C842}" srcOrd="1" destOrd="0" presId="urn:microsoft.com/office/officeart/2008/layout/VerticalCurvedList"/>
    <dgm:cxn modelId="{B1D47A29-A2E6-4667-A1F0-54EA187ED2FB}" type="presParOf" srcId="{824C6E8A-3D6D-4FFC-9279-9E0AC258A478}" destId="{641BCD74-F8AD-46EE-A5EF-42204B730B65}" srcOrd="2" destOrd="0" presId="urn:microsoft.com/office/officeart/2008/layout/VerticalCurvedList"/>
    <dgm:cxn modelId="{CE0DDF29-51A4-425B-8819-91412731E1ED}" type="presParOf" srcId="{641BCD74-F8AD-46EE-A5EF-42204B730B65}" destId="{6ED65652-CE81-4B27-B57C-686C13F981C5}" srcOrd="0" destOrd="0" presId="urn:microsoft.com/office/officeart/2008/layout/VerticalCurvedList"/>
    <dgm:cxn modelId="{A20F60A0-92D2-4D91-AE23-8032305A98E2}" type="presParOf" srcId="{824C6E8A-3D6D-4FFC-9279-9E0AC258A478}" destId="{38C45ED4-067D-4A50-B7C7-395325F78D14}" srcOrd="3" destOrd="0" presId="urn:microsoft.com/office/officeart/2008/layout/VerticalCurvedList"/>
    <dgm:cxn modelId="{C6261FEB-2A40-43F6-8121-3181F3C83C4C}" type="presParOf" srcId="{824C6E8A-3D6D-4FFC-9279-9E0AC258A478}" destId="{AC7F8E57-806D-44DF-8B8D-3B45103B7529}" srcOrd="4" destOrd="0" presId="urn:microsoft.com/office/officeart/2008/layout/VerticalCurvedList"/>
    <dgm:cxn modelId="{C9BFAAB2-44BD-49DF-B81A-5D9CD6C1B0CC}" type="presParOf" srcId="{AC7F8E57-806D-44DF-8B8D-3B45103B7529}" destId="{E6F24913-E506-4410-BEDC-FD3A0F88095C}" srcOrd="0" destOrd="0" presId="urn:microsoft.com/office/officeart/2008/layout/VerticalCurvedList"/>
    <dgm:cxn modelId="{59A7B538-4830-4C71-95C4-3CEF75D3191E}" type="presParOf" srcId="{824C6E8A-3D6D-4FFC-9279-9E0AC258A478}" destId="{DF0189D9-F280-4FAD-8DBF-4DB6E2CDE362}" srcOrd="5" destOrd="0" presId="urn:microsoft.com/office/officeart/2008/layout/VerticalCurvedList"/>
    <dgm:cxn modelId="{A3BAFA90-EEF3-4260-BF09-106778A236EE}" type="presParOf" srcId="{824C6E8A-3D6D-4FFC-9279-9E0AC258A478}" destId="{460E7391-009D-4044-8E3E-576E4CBEF704}" srcOrd="6" destOrd="0" presId="urn:microsoft.com/office/officeart/2008/layout/VerticalCurvedList"/>
    <dgm:cxn modelId="{627A84D5-682C-45B2-9394-661230E50BF5}" type="presParOf" srcId="{460E7391-009D-4044-8E3E-576E4CBEF704}" destId="{2D588FBA-3CFC-42E9-B03E-9B9BA3C44EB6}" srcOrd="0" destOrd="0" presId="urn:microsoft.com/office/officeart/2008/layout/VerticalCurvedList"/>
    <dgm:cxn modelId="{967EE7C8-6136-40EC-97D3-B06ECC845D27}" type="presParOf" srcId="{824C6E8A-3D6D-4FFC-9279-9E0AC258A478}" destId="{4BEF0F34-2DEB-4266-906E-A213F02F02EA}" srcOrd="7" destOrd="0" presId="urn:microsoft.com/office/officeart/2008/layout/VerticalCurvedList"/>
    <dgm:cxn modelId="{0D1B2A35-7D79-4780-A2FA-2FBEF12EFAD7}" type="presParOf" srcId="{824C6E8A-3D6D-4FFC-9279-9E0AC258A478}" destId="{4AFA7BBF-D663-4B48-9A82-1D16FE2AF7F1}" srcOrd="8" destOrd="0" presId="urn:microsoft.com/office/officeart/2008/layout/VerticalCurvedList"/>
    <dgm:cxn modelId="{A6CD6486-6B0C-459F-A40A-6800C6CDAC3B}" type="presParOf" srcId="{4AFA7BBF-D663-4B48-9A82-1D16FE2AF7F1}" destId="{208735FE-A305-46F5-BB56-3F43D3B9C579}" srcOrd="0" destOrd="0" presId="urn:microsoft.com/office/officeart/2008/layout/VerticalCurvedList"/>
    <dgm:cxn modelId="{3415677D-B5C4-43BA-9B24-0168A645F3B2}" type="presParOf" srcId="{824C6E8A-3D6D-4FFC-9279-9E0AC258A478}" destId="{E9CEB62A-5E6D-4998-AFD2-7B6CBCBB4D7F}" srcOrd="9" destOrd="0" presId="urn:microsoft.com/office/officeart/2008/layout/VerticalCurvedList"/>
    <dgm:cxn modelId="{B91F551C-F340-4C55-8383-FAFAFFB316D2}" type="presParOf" srcId="{824C6E8A-3D6D-4FFC-9279-9E0AC258A478}" destId="{D602FFF2-3FE7-46B3-8E01-4686E47504CE}" srcOrd="10" destOrd="0" presId="urn:microsoft.com/office/officeart/2008/layout/VerticalCurvedList"/>
    <dgm:cxn modelId="{1AAA98B1-1B20-4DF5-B464-D5E01E33966C}" type="presParOf" srcId="{D602FFF2-3FE7-46B3-8E01-4686E47504CE}" destId="{705CB015-98C0-45E1-9930-78EA887B4B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300" b="1" dirty="0"/>
            <a:t>24, fr II, 45, 46, 70 fr XIII </a:t>
          </a:r>
          <a:r>
            <a:rPr lang="es-MX" sz="2300" b="1" dirty="0" smtClean="0"/>
            <a:t>LGTAIP</a:t>
          </a:r>
          <a:endParaRPr lang="es-MX" sz="2300" b="1" dirty="0"/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 custT="1"/>
      <dgm:spPr/>
      <dgm:t>
        <a:bodyPr/>
        <a:lstStyle/>
        <a:p>
          <a:r>
            <a:rPr lang="es-MX" sz="1000" b="1" dirty="0"/>
            <a:t>Preferentemente con experiencia en la materia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Posibilidad de dar respuesta en lengua indígena, braille o formato accesible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al superior jerárquico (en caso de negativa de alguna área)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 la autoridad competente en caso de persistir negativa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Titular designado por SO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Contar con domicilio cierto y dirección electrónica</a:t>
          </a:r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 custScaleX="106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836E3F-22AE-46A6-BD21-DF19A4E95C6F}" type="presOf" srcId="{FFC13906-BEC6-4426-A0BB-3A2D0567E443}" destId="{23DDC38C-0907-45DD-A3E2-46BEE1462A22}" srcOrd="0" destOrd="0" presId="urn:microsoft.com/office/officeart/2011/layout/HexagonRadial"/>
    <dgm:cxn modelId="{356268F3-B520-479B-BB38-581AF808FFA2}" type="presOf" srcId="{65B4C96F-B5F0-4F25-AB2D-B294F5E66988}" destId="{DD700F35-0200-4FC4-A3A7-BE490CDB18C2}" srcOrd="0" destOrd="0" presId="urn:microsoft.com/office/officeart/2011/layout/HexagonRadial"/>
    <dgm:cxn modelId="{4FDB46D1-D863-49D0-9C1D-711F8BA72F7D}" type="presOf" srcId="{55E2F92F-F609-483E-A0C4-3E3A0DAE2FC2}" destId="{17104967-CA49-4ACD-B9FC-3CEC51FBA1FB}" srcOrd="0" destOrd="0" presId="urn:microsoft.com/office/officeart/2011/layout/HexagonRadial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3CBCB7CC-2BAF-460F-BC2B-411136BF049F}" type="presOf" srcId="{A111506C-1529-4134-B3FA-DEEF2A642DC7}" destId="{626398DF-E97F-4C4A-85D1-D47A0F0376DD}" srcOrd="0" destOrd="0" presId="urn:microsoft.com/office/officeart/2011/layout/HexagonRadial"/>
    <dgm:cxn modelId="{892A8DA0-5ADD-483C-85E9-63511F820101}" type="presOf" srcId="{80D2AAB3-7B6A-4916-B7E8-1E1BB63DA80D}" destId="{4736755D-52AE-436A-928D-4ABBE057C655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C4AC532F-DB96-41F4-8568-DBD75B437767}" type="presOf" srcId="{D3451A36-56A0-4102-9573-F5626160AECC}" destId="{615A5975-CF2F-4805-BE64-7083BAE87059}" srcOrd="0" destOrd="0" presId="urn:microsoft.com/office/officeart/2011/layout/HexagonRadial"/>
    <dgm:cxn modelId="{9BCB882E-BAA5-4309-837A-F4652C359139}" type="presOf" srcId="{F7C29B39-BA13-44AA-BE51-3989DEF13B84}" destId="{6584563C-EDD0-47FC-8D84-AB1A0D66E465}" srcOrd="0" destOrd="0" presId="urn:microsoft.com/office/officeart/2011/layout/HexagonRadial"/>
    <dgm:cxn modelId="{7E342507-AC41-4041-B5F2-5D463083B000}" type="presOf" srcId="{FCA69A1C-FE26-487D-9EC4-AB9A1A6C9D67}" destId="{55D1DDC4-8108-4869-95F1-BC96E32D0A6E}" srcOrd="0" destOrd="0" presId="urn:microsoft.com/office/officeart/2011/layout/HexagonRadial"/>
    <dgm:cxn modelId="{2E70D9D3-D79F-4829-9BA8-919578C72CC0}" type="presParOf" srcId="{23DDC38C-0907-45DD-A3E2-46BEE1462A22}" destId="{17104967-CA49-4ACD-B9FC-3CEC51FBA1FB}" srcOrd="0" destOrd="0" presId="urn:microsoft.com/office/officeart/2011/layout/HexagonRadial"/>
    <dgm:cxn modelId="{F4BCC97F-651F-47F3-87E4-F60AD2D3852B}" type="presParOf" srcId="{23DDC38C-0907-45DD-A3E2-46BEE1462A22}" destId="{7EBEBF24-861D-4C96-80B7-D2F0C9594002}" srcOrd="1" destOrd="0" presId="urn:microsoft.com/office/officeart/2011/layout/HexagonRadial"/>
    <dgm:cxn modelId="{F26A8572-42FD-404B-9B41-CED696144B80}" type="presParOf" srcId="{7EBEBF24-861D-4C96-80B7-D2F0C9594002}" destId="{000BD27D-A57C-40D4-9296-678F72832D49}" srcOrd="0" destOrd="0" presId="urn:microsoft.com/office/officeart/2011/layout/HexagonRadial"/>
    <dgm:cxn modelId="{8DED05B8-9D69-4D96-B07A-6779A8CD7B58}" type="presParOf" srcId="{23DDC38C-0907-45DD-A3E2-46BEE1462A22}" destId="{DD700F35-0200-4FC4-A3A7-BE490CDB18C2}" srcOrd="2" destOrd="0" presId="urn:microsoft.com/office/officeart/2011/layout/HexagonRadial"/>
    <dgm:cxn modelId="{F69618DB-37A8-464A-B15B-C43EE8694179}" type="presParOf" srcId="{23DDC38C-0907-45DD-A3E2-46BEE1462A22}" destId="{3D3FCD59-BF5A-49DD-97F9-D40AF1D7D467}" srcOrd="3" destOrd="0" presId="urn:microsoft.com/office/officeart/2011/layout/HexagonRadial"/>
    <dgm:cxn modelId="{8DFF7A54-EA76-4AF5-917D-9D524BAD0175}" type="presParOf" srcId="{3D3FCD59-BF5A-49DD-97F9-D40AF1D7D467}" destId="{1E5678D1-5F17-4A1B-AE1C-17F6545C9BE1}" srcOrd="0" destOrd="0" presId="urn:microsoft.com/office/officeart/2011/layout/HexagonRadial"/>
    <dgm:cxn modelId="{A7FACB4E-F850-4363-A2DD-30A48658D2FC}" type="presParOf" srcId="{23DDC38C-0907-45DD-A3E2-46BEE1462A22}" destId="{4736755D-52AE-436A-928D-4ABBE057C655}" srcOrd="4" destOrd="0" presId="urn:microsoft.com/office/officeart/2011/layout/HexagonRadial"/>
    <dgm:cxn modelId="{A0216144-9E56-48D1-944F-2B6ABC31BC0C}" type="presParOf" srcId="{23DDC38C-0907-45DD-A3E2-46BEE1462A22}" destId="{711865BC-95BB-486A-9EC7-B15067EBB02D}" srcOrd="5" destOrd="0" presId="urn:microsoft.com/office/officeart/2011/layout/HexagonRadial"/>
    <dgm:cxn modelId="{540304B6-0FC9-4AFF-AC1C-A77A8DF8617E}" type="presParOf" srcId="{711865BC-95BB-486A-9EC7-B15067EBB02D}" destId="{0CAC6B64-C398-4DA7-8FA9-AD4CE8E78A45}" srcOrd="0" destOrd="0" presId="urn:microsoft.com/office/officeart/2011/layout/HexagonRadial"/>
    <dgm:cxn modelId="{B4B88040-4BD6-4582-8DF8-F1D81DB74BDA}" type="presParOf" srcId="{23DDC38C-0907-45DD-A3E2-46BEE1462A22}" destId="{6584563C-EDD0-47FC-8D84-AB1A0D66E465}" srcOrd="6" destOrd="0" presId="urn:microsoft.com/office/officeart/2011/layout/HexagonRadial"/>
    <dgm:cxn modelId="{7DEE30FD-AB9A-4252-A4BD-E16B5AFE32EE}" type="presParOf" srcId="{23DDC38C-0907-45DD-A3E2-46BEE1462A22}" destId="{0F06D0DA-0C20-40F9-83B3-3B7424726E48}" srcOrd="7" destOrd="0" presId="urn:microsoft.com/office/officeart/2011/layout/HexagonRadial"/>
    <dgm:cxn modelId="{F9E74076-A4C7-437C-8E36-C244CBEEEF97}" type="presParOf" srcId="{0F06D0DA-0C20-40F9-83B3-3B7424726E48}" destId="{718FDB45-050E-4A9E-8C44-578FF7AB87A1}" srcOrd="0" destOrd="0" presId="urn:microsoft.com/office/officeart/2011/layout/HexagonRadial"/>
    <dgm:cxn modelId="{EF815504-3033-41DA-A24C-AB085E109438}" type="presParOf" srcId="{23DDC38C-0907-45DD-A3E2-46BEE1462A22}" destId="{55D1DDC4-8108-4869-95F1-BC96E32D0A6E}" srcOrd="8" destOrd="0" presId="urn:microsoft.com/office/officeart/2011/layout/HexagonRadial"/>
    <dgm:cxn modelId="{52019B44-6C3E-4E99-922C-0A08CC58BECA}" type="presParOf" srcId="{23DDC38C-0907-45DD-A3E2-46BEE1462A22}" destId="{6FBF0102-8F8A-4055-9912-2025BB35889F}" srcOrd="9" destOrd="0" presId="urn:microsoft.com/office/officeart/2011/layout/HexagonRadial"/>
    <dgm:cxn modelId="{2EAA02E5-33D5-40A6-8BC5-70BD676594AB}" type="presParOf" srcId="{6FBF0102-8F8A-4055-9912-2025BB35889F}" destId="{B7BAEC3A-3772-4B86-8187-B16AC9140741}" srcOrd="0" destOrd="0" presId="urn:microsoft.com/office/officeart/2011/layout/HexagonRadial"/>
    <dgm:cxn modelId="{BC4F4FBD-E8C8-46D3-99FA-7B6C4D8E4012}" type="presParOf" srcId="{23DDC38C-0907-45DD-A3E2-46BEE1462A22}" destId="{626398DF-E97F-4C4A-85D1-D47A0F0376DD}" srcOrd="10" destOrd="0" presId="urn:microsoft.com/office/officeart/2011/layout/HexagonRadial"/>
    <dgm:cxn modelId="{1A67C715-C07F-4F36-A753-B899159ABEDB}" type="presParOf" srcId="{23DDC38C-0907-45DD-A3E2-46BEE1462A22}" destId="{DFEBB6AD-72CD-427A-B1FE-686BD883B37F}" srcOrd="11" destOrd="0" presId="urn:microsoft.com/office/officeart/2011/layout/HexagonRadial"/>
    <dgm:cxn modelId="{E4042336-10E2-4BB8-AFA2-A6FF9F56EF0C}" type="presParOf" srcId="{DFEBB6AD-72CD-427A-B1FE-686BD883B37F}" destId="{6FF47AAF-1473-49C6-A248-A8B804BD859F}" srcOrd="0" destOrd="0" presId="urn:microsoft.com/office/officeart/2011/layout/HexagonRadial"/>
    <dgm:cxn modelId="{49925C8C-5155-4B84-8A1C-500FEAFD25A6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800" b="1" dirty="0"/>
            <a:t>43 </a:t>
          </a:r>
          <a:r>
            <a:rPr lang="es-MX" sz="2800" b="1" dirty="0" smtClean="0"/>
            <a:t>LGTAIP</a:t>
          </a:r>
          <a:endParaRPr lang="es-MX" sz="2800" b="1" dirty="0"/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>
        <a:solidFill>
          <a:srgbClr val="FF33CC"/>
        </a:solidFill>
      </dgm:spPr>
      <dgm:t>
        <a:bodyPr/>
        <a:lstStyle/>
        <a:p>
          <a:r>
            <a:rPr lang="es-MX" b="1" dirty="0"/>
            <a:t>Número  impar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Resoluciones por mayoría de votos</a:t>
          </a:r>
        </a:p>
        <a:p>
          <a:r>
            <a:rPr lang="es-MX" b="1" dirty="0">
              <a:solidFill>
                <a:schemeClr val="tx1"/>
              </a:solidFill>
            </a:rPr>
            <a:t>Presidente con voto de calidad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No  dependencia jerárquica entre integrantes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No reunirse dos o más de sus integrantes en una sola persona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Podrán acceder a la información para determinar su clasificación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464021-7258-4EB3-A2A6-6EB7FB0C51D3}" type="presOf" srcId="{FCA69A1C-FE26-487D-9EC4-AB9A1A6C9D67}" destId="{55D1DDC4-8108-4869-95F1-BC96E32D0A6E}" srcOrd="0" destOrd="0" presId="urn:microsoft.com/office/officeart/2011/layout/HexagonRadial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3AE12DE2-1DDF-40A6-90E6-F54BA62276DE}" type="presOf" srcId="{F7C29B39-BA13-44AA-BE51-3989DEF13B84}" destId="{6584563C-EDD0-47FC-8D84-AB1A0D66E465}" srcOrd="0" destOrd="0" presId="urn:microsoft.com/office/officeart/2011/layout/HexagonRadial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A5707ECC-89F7-47B9-BB3A-6B61CA6B7EA0}" type="presOf" srcId="{A111506C-1529-4134-B3FA-DEEF2A642DC7}" destId="{626398DF-E97F-4C4A-85D1-D47A0F0376DD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740B6426-986C-460D-A4BE-66D2158976DE}" type="presOf" srcId="{55E2F92F-F609-483E-A0C4-3E3A0DAE2FC2}" destId="{17104967-CA49-4ACD-B9FC-3CEC51FBA1FB}" srcOrd="0" destOrd="0" presId="urn:microsoft.com/office/officeart/2011/layout/HexagonRadial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BDF4E552-8227-4FD4-8014-99EAFAE25D66}" type="presOf" srcId="{65B4C96F-B5F0-4F25-AB2D-B294F5E66988}" destId="{DD700F35-0200-4FC4-A3A7-BE490CDB18C2}" srcOrd="0" destOrd="0" presId="urn:microsoft.com/office/officeart/2011/layout/HexagonRadial"/>
    <dgm:cxn modelId="{D430C95B-33B9-4A77-A85B-43E1A88DEAFE}" type="presOf" srcId="{D3451A36-56A0-4102-9573-F5626160AECC}" destId="{615A5975-CF2F-4805-BE64-7083BAE87059}" srcOrd="0" destOrd="0" presId="urn:microsoft.com/office/officeart/2011/layout/HexagonRadial"/>
    <dgm:cxn modelId="{BC1C3C55-908D-48E1-B4B7-E76EBCC346A8}" type="presOf" srcId="{FFC13906-BEC6-4426-A0BB-3A2D0567E443}" destId="{23DDC38C-0907-45DD-A3E2-46BEE1462A22}" srcOrd="0" destOrd="0" presId="urn:microsoft.com/office/officeart/2011/layout/HexagonRadial"/>
    <dgm:cxn modelId="{1929E4B7-AD6A-4572-915E-DA9335C497E1}" type="presOf" srcId="{80D2AAB3-7B6A-4916-B7E8-1E1BB63DA80D}" destId="{4736755D-52AE-436A-928D-4ABBE057C655}" srcOrd="0" destOrd="0" presId="urn:microsoft.com/office/officeart/2011/layout/HexagonRadial"/>
    <dgm:cxn modelId="{924671F8-5E6B-40DC-88AD-53BECEBD7868}" type="presParOf" srcId="{23DDC38C-0907-45DD-A3E2-46BEE1462A22}" destId="{17104967-CA49-4ACD-B9FC-3CEC51FBA1FB}" srcOrd="0" destOrd="0" presId="urn:microsoft.com/office/officeart/2011/layout/HexagonRadial"/>
    <dgm:cxn modelId="{A5E1C30B-2C44-421A-9B4B-A1415717C213}" type="presParOf" srcId="{23DDC38C-0907-45DD-A3E2-46BEE1462A22}" destId="{7EBEBF24-861D-4C96-80B7-D2F0C9594002}" srcOrd="1" destOrd="0" presId="urn:microsoft.com/office/officeart/2011/layout/HexagonRadial"/>
    <dgm:cxn modelId="{941EB737-FA1B-4336-AC64-373320EFC403}" type="presParOf" srcId="{7EBEBF24-861D-4C96-80B7-D2F0C9594002}" destId="{000BD27D-A57C-40D4-9296-678F72832D49}" srcOrd="0" destOrd="0" presId="urn:microsoft.com/office/officeart/2011/layout/HexagonRadial"/>
    <dgm:cxn modelId="{8C806A3A-7A6E-47C1-92F2-3E950E1AAEC0}" type="presParOf" srcId="{23DDC38C-0907-45DD-A3E2-46BEE1462A22}" destId="{DD700F35-0200-4FC4-A3A7-BE490CDB18C2}" srcOrd="2" destOrd="0" presId="urn:microsoft.com/office/officeart/2011/layout/HexagonRadial"/>
    <dgm:cxn modelId="{226A9EFF-D364-4315-85BD-AC0CAD54933E}" type="presParOf" srcId="{23DDC38C-0907-45DD-A3E2-46BEE1462A22}" destId="{3D3FCD59-BF5A-49DD-97F9-D40AF1D7D467}" srcOrd="3" destOrd="0" presId="urn:microsoft.com/office/officeart/2011/layout/HexagonRadial"/>
    <dgm:cxn modelId="{55EC9FF5-8FE9-4CE6-B0A2-021394B42C46}" type="presParOf" srcId="{3D3FCD59-BF5A-49DD-97F9-D40AF1D7D467}" destId="{1E5678D1-5F17-4A1B-AE1C-17F6545C9BE1}" srcOrd="0" destOrd="0" presId="urn:microsoft.com/office/officeart/2011/layout/HexagonRadial"/>
    <dgm:cxn modelId="{1F13817E-5C43-4CDD-8EA6-7BD069EC33DE}" type="presParOf" srcId="{23DDC38C-0907-45DD-A3E2-46BEE1462A22}" destId="{4736755D-52AE-436A-928D-4ABBE057C655}" srcOrd="4" destOrd="0" presId="urn:microsoft.com/office/officeart/2011/layout/HexagonRadial"/>
    <dgm:cxn modelId="{D497A536-A0EC-4C28-883A-17189AA8EBEB}" type="presParOf" srcId="{23DDC38C-0907-45DD-A3E2-46BEE1462A22}" destId="{711865BC-95BB-486A-9EC7-B15067EBB02D}" srcOrd="5" destOrd="0" presId="urn:microsoft.com/office/officeart/2011/layout/HexagonRadial"/>
    <dgm:cxn modelId="{B637E733-2081-4A7B-A368-6C9B01053319}" type="presParOf" srcId="{711865BC-95BB-486A-9EC7-B15067EBB02D}" destId="{0CAC6B64-C398-4DA7-8FA9-AD4CE8E78A45}" srcOrd="0" destOrd="0" presId="urn:microsoft.com/office/officeart/2011/layout/HexagonRadial"/>
    <dgm:cxn modelId="{283AAEB3-4901-48B3-B957-A78060DAA9C4}" type="presParOf" srcId="{23DDC38C-0907-45DD-A3E2-46BEE1462A22}" destId="{6584563C-EDD0-47FC-8D84-AB1A0D66E465}" srcOrd="6" destOrd="0" presId="urn:microsoft.com/office/officeart/2011/layout/HexagonRadial"/>
    <dgm:cxn modelId="{A1D42366-6032-4B52-AEDC-E8BF4894A083}" type="presParOf" srcId="{23DDC38C-0907-45DD-A3E2-46BEE1462A22}" destId="{0F06D0DA-0C20-40F9-83B3-3B7424726E48}" srcOrd="7" destOrd="0" presId="urn:microsoft.com/office/officeart/2011/layout/HexagonRadial"/>
    <dgm:cxn modelId="{93D61F52-8C66-4583-BA10-57C6908CF1C3}" type="presParOf" srcId="{0F06D0DA-0C20-40F9-83B3-3B7424726E48}" destId="{718FDB45-050E-4A9E-8C44-578FF7AB87A1}" srcOrd="0" destOrd="0" presId="urn:microsoft.com/office/officeart/2011/layout/HexagonRadial"/>
    <dgm:cxn modelId="{BFF13C6D-7381-4724-9784-EBC9512BDCE6}" type="presParOf" srcId="{23DDC38C-0907-45DD-A3E2-46BEE1462A22}" destId="{55D1DDC4-8108-4869-95F1-BC96E32D0A6E}" srcOrd="8" destOrd="0" presId="urn:microsoft.com/office/officeart/2011/layout/HexagonRadial"/>
    <dgm:cxn modelId="{1F3742FE-C003-4D67-9C28-6E5EAD3E5EAF}" type="presParOf" srcId="{23DDC38C-0907-45DD-A3E2-46BEE1462A22}" destId="{6FBF0102-8F8A-4055-9912-2025BB35889F}" srcOrd="9" destOrd="0" presId="urn:microsoft.com/office/officeart/2011/layout/HexagonRadial"/>
    <dgm:cxn modelId="{EBA43400-6CB6-4386-A95B-2F73D7F38BEB}" type="presParOf" srcId="{6FBF0102-8F8A-4055-9912-2025BB35889F}" destId="{B7BAEC3A-3772-4B86-8187-B16AC9140741}" srcOrd="0" destOrd="0" presId="urn:microsoft.com/office/officeart/2011/layout/HexagonRadial"/>
    <dgm:cxn modelId="{D5844218-C86C-4864-9B7B-C710DDC56642}" type="presParOf" srcId="{23DDC38C-0907-45DD-A3E2-46BEE1462A22}" destId="{626398DF-E97F-4C4A-85D1-D47A0F0376DD}" srcOrd="10" destOrd="0" presId="urn:microsoft.com/office/officeart/2011/layout/HexagonRadial"/>
    <dgm:cxn modelId="{831FCFA2-B367-4C88-98EA-0730C959A405}" type="presParOf" srcId="{23DDC38C-0907-45DD-A3E2-46BEE1462A22}" destId="{DFEBB6AD-72CD-427A-B1FE-686BD883B37F}" srcOrd="11" destOrd="0" presId="urn:microsoft.com/office/officeart/2011/layout/HexagonRadial"/>
    <dgm:cxn modelId="{19FC73E0-9B6A-496B-9988-924D1D95BCAC}" type="presParOf" srcId="{DFEBB6AD-72CD-427A-B1FE-686BD883B37F}" destId="{6FF47AAF-1473-49C6-A248-A8B804BD859F}" srcOrd="0" destOrd="0" presId="urn:microsoft.com/office/officeart/2011/layout/HexagonRadial"/>
    <dgm:cxn modelId="{6EEAC08D-829C-46D5-A7FA-442D5EAD634A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5EDC-FECB-4B2D-A0F8-F9A41A14E261}">
      <dsp:nvSpPr>
        <dsp:cNvPr id="0" name=""/>
        <dsp:cNvSpPr/>
      </dsp:nvSpPr>
      <dsp:spPr>
        <a:xfrm rot="5400000">
          <a:off x="292293" y="1604089"/>
          <a:ext cx="872674" cy="1452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3E9DE-9020-4E7B-B482-00BE6CBC4B8B}">
      <dsp:nvSpPr>
        <dsp:cNvPr id="0" name=""/>
        <dsp:cNvSpPr/>
      </dsp:nvSpPr>
      <dsp:spPr>
        <a:xfrm>
          <a:off x="146622" y="2037958"/>
          <a:ext cx="1310973" cy="11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rgbClr val="5F147C"/>
              </a:solidFill>
            </a:rPr>
            <a:t>1977</a:t>
          </a:r>
          <a:endParaRPr lang="es-MX" sz="2400" b="0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/>
            <a:t>Artículo 6º </a:t>
          </a:r>
          <a:r>
            <a:rPr lang="es-MX" sz="1400" b="0" kern="1200" dirty="0"/>
            <a:t>Constitucional. …</a:t>
          </a:r>
          <a:r>
            <a:rPr lang="es-MX" sz="1400" b="0" i="1" kern="1200" dirty="0"/>
            <a:t>El derecho a la información será garantizado por el Estado</a:t>
          </a:r>
          <a:r>
            <a:rPr lang="es-MX" sz="1400" b="0" kern="1200" dirty="0"/>
            <a:t>.</a:t>
          </a:r>
        </a:p>
      </dsp:txBody>
      <dsp:txXfrm>
        <a:off x="146622" y="2037958"/>
        <a:ext cx="1310973" cy="1149145"/>
      </dsp:txXfrm>
    </dsp:sp>
    <dsp:sp modelId="{85CCB94D-081B-43EB-A345-A94605F4907B}">
      <dsp:nvSpPr>
        <dsp:cNvPr id="0" name=""/>
        <dsp:cNvSpPr/>
      </dsp:nvSpPr>
      <dsp:spPr>
        <a:xfrm>
          <a:off x="1210242" y="1497183"/>
          <a:ext cx="247353" cy="2473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DF9C6-3BD6-424D-9A8B-0631C795ACFB}">
      <dsp:nvSpPr>
        <dsp:cNvPr id="0" name=""/>
        <dsp:cNvSpPr/>
      </dsp:nvSpPr>
      <dsp:spPr>
        <a:xfrm rot="5400000">
          <a:off x="1897181" y="1206958"/>
          <a:ext cx="872674" cy="1452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035E8-BD03-4B8C-8323-BA7A628F3903}">
      <dsp:nvSpPr>
        <dsp:cNvPr id="0" name=""/>
        <dsp:cNvSpPr/>
      </dsp:nvSpPr>
      <dsp:spPr>
        <a:xfrm>
          <a:off x="1751510" y="1640827"/>
          <a:ext cx="1310973" cy="11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rgbClr val="5F147C"/>
              </a:solidFill>
            </a:rPr>
            <a:t>1996</a:t>
          </a:r>
          <a:endParaRPr lang="es-MX" sz="1700" b="0" kern="1200" dirty="0">
            <a:solidFill>
              <a:srgbClr val="5F147C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/>
            <a:t>La SCJN reconoce el Derecho de Acceso a la Información como una garantía individual.</a:t>
          </a:r>
        </a:p>
      </dsp:txBody>
      <dsp:txXfrm>
        <a:off x="1751510" y="1640827"/>
        <a:ext cx="1310973" cy="1149145"/>
      </dsp:txXfrm>
    </dsp:sp>
    <dsp:sp modelId="{C7E92E75-28A1-43D8-91A7-52CBC9D91FB1}">
      <dsp:nvSpPr>
        <dsp:cNvPr id="0" name=""/>
        <dsp:cNvSpPr/>
      </dsp:nvSpPr>
      <dsp:spPr>
        <a:xfrm>
          <a:off x="2815130" y="1100052"/>
          <a:ext cx="247353" cy="2473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A190B-81BA-4C9D-8AE2-89D0678A5000}">
      <dsp:nvSpPr>
        <dsp:cNvPr id="0" name=""/>
        <dsp:cNvSpPr/>
      </dsp:nvSpPr>
      <dsp:spPr>
        <a:xfrm rot="5400000">
          <a:off x="3502069" y="809827"/>
          <a:ext cx="872674" cy="1452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5123C-C0FB-48D2-BCB2-9CD6FD471BFD}">
      <dsp:nvSpPr>
        <dsp:cNvPr id="0" name=""/>
        <dsp:cNvSpPr/>
      </dsp:nvSpPr>
      <dsp:spPr>
        <a:xfrm>
          <a:off x="3356398" y="1243695"/>
          <a:ext cx="1310973" cy="11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rgbClr val="5F147C"/>
              </a:solidFill>
            </a:rPr>
            <a:t>2002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/>
            <a:t>11 de junio de 2002, se publica en el DOF la LFTAIPG (Grupo Oaxaca)</a:t>
          </a:r>
        </a:p>
      </dsp:txBody>
      <dsp:txXfrm>
        <a:off x="3356398" y="1243695"/>
        <a:ext cx="1310973" cy="1149145"/>
      </dsp:txXfrm>
    </dsp:sp>
    <dsp:sp modelId="{4D43626C-7F59-4B1B-93EB-53E3A2AAA33B}">
      <dsp:nvSpPr>
        <dsp:cNvPr id="0" name=""/>
        <dsp:cNvSpPr/>
      </dsp:nvSpPr>
      <dsp:spPr>
        <a:xfrm>
          <a:off x="4420018" y="702921"/>
          <a:ext cx="247353" cy="2473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87596-8EB8-45C9-81A1-6A1098F17BC4}">
      <dsp:nvSpPr>
        <dsp:cNvPr id="0" name=""/>
        <dsp:cNvSpPr/>
      </dsp:nvSpPr>
      <dsp:spPr>
        <a:xfrm rot="5400000">
          <a:off x="5106957" y="412696"/>
          <a:ext cx="872674" cy="1452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A16D6-DD38-4C10-8F0D-DEBE5FCD3827}">
      <dsp:nvSpPr>
        <dsp:cNvPr id="0" name=""/>
        <dsp:cNvSpPr/>
      </dsp:nvSpPr>
      <dsp:spPr>
        <a:xfrm>
          <a:off x="4961286" y="846564"/>
          <a:ext cx="1310973" cy="11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5F147C"/>
              </a:solidFill>
            </a:rPr>
            <a:t>2007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El 20 de julio de 2007, reforma al Artículo 6 de la CPEUM </a:t>
          </a:r>
        </a:p>
      </dsp:txBody>
      <dsp:txXfrm>
        <a:off x="4961286" y="846564"/>
        <a:ext cx="1310973" cy="1149145"/>
      </dsp:txXfrm>
    </dsp:sp>
    <dsp:sp modelId="{5B08DEF5-DF35-45B5-AB94-E92D4DAC1573}">
      <dsp:nvSpPr>
        <dsp:cNvPr id="0" name=""/>
        <dsp:cNvSpPr/>
      </dsp:nvSpPr>
      <dsp:spPr>
        <a:xfrm>
          <a:off x="6024906" y="305790"/>
          <a:ext cx="247353" cy="2473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CFD21-EDEE-409E-A032-25ED40127814}">
      <dsp:nvSpPr>
        <dsp:cNvPr id="0" name=""/>
        <dsp:cNvSpPr/>
      </dsp:nvSpPr>
      <dsp:spPr>
        <a:xfrm rot="5400000">
          <a:off x="6711845" y="15565"/>
          <a:ext cx="872674" cy="145211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D3CE0-C496-4E0B-984A-3D23962C659C}">
      <dsp:nvSpPr>
        <dsp:cNvPr id="0" name=""/>
        <dsp:cNvSpPr/>
      </dsp:nvSpPr>
      <dsp:spPr>
        <a:xfrm>
          <a:off x="6566174" y="449433"/>
          <a:ext cx="1310973" cy="114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5F147C"/>
              </a:solidFill>
            </a:rPr>
            <a:t>2014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/>
            <a:t>Reforma al Artículo 6 de la CPEUM</a:t>
          </a:r>
        </a:p>
      </dsp:txBody>
      <dsp:txXfrm>
        <a:off x="6566174" y="449433"/>
        <a:ext cx="1310973" cy="1149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30075-0046-4A6D-8E4A-7392ED822BFE}">
      <dsp:nvSpPr>
        <dsp:cNvPr id="0" name=""/>
        <dsp:cNvSpPr/>
      </dsp:nvSpPr>
      <dsp:spPr>
        <a:xfrm>
          <a:off x="-5206470" y="-797468"/>
          <a:ext cx="6199988" cy="619998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12F17-B628-4B0F-B403-ABD91FA9C842}">
      <dsp:nvSpPr>
        <dsp:cNvPr id="0" name=""/>
        <dsp:cNvSpPr/>
      </dsp:nvSpPr>
      <dsp:spPr>
        <a:xfrm>
          <a:off x="382327" y="125905"/>
          <a:ext cx="8701248" cy="94408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05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Incluir como sujetos obligados: partidos, </a:t>
          </a:r>
          <a:r>
            <a:rPr lang="es-MX" sz="2000" b="1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sindicatos</a:t>
          </a: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, fideicomisos y fondos públicos, y particulares que </a:t>
          </a:r>
          <a:r>
            <a:rPr lang="es-MX" sz="2000" b="1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reciban y ejerzan recursos públicos </a:t>
          </a: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o </a:t>
          </a:r>
          <a:r>
            <a:rPr lang="es-MX" sz="2000" b="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realicen actos de autoridad. </a:t>
          </a:r>
          <a:endParaRPr lang="es-MX" sz="2000" b="0" kern="1200" dirty="0">
            <a:solidFill>
              <a:schemeClr val="tx1"/>
            </a:solidFill>
            <a:effectLst/>
            <a:latin typeface="Century Gothic" pitchFamily="34" charset="0"/>
          </a:endParaRPr>
        </a:p>
      </dsp:txBody>
      <dsp:txXfrm>
        <a:off x="382327" y="125905"/>
        <a:ext cx="8701248" cy="944089"/>
      </dsp:txXfrm>
    </dsp:sp>
    <dsp:sp modelId="{6ED65652-CE81-4B27-B57C-686C13F981C5}">
      <dsp:nvSpPr>
        <dsp:cNvPr id="0" name=""/>
        <dsp:cNvSpPr/>
      </dsp:nvSpPr>
      <dsp:spPr>
        <a:xfrm>
          <a:off x="887" y="255737"/>
          <a:ext cx="719769" cy="7197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C45ED4-067D-4A50-B7C7-395325F78D14}">
      <dsp:nvSpPr>
        <dsp:cNvPr id="0" name=""/>
        <dsp:cNvSpPr/>
      </dsp:nvSpPr>
      <dsp:spPr>
        <a:xfrm>
          <a:off x="910879" y="1229464"/>
          <a:ext cx="8288635" cy="5758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054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Dotar de </a:t>
          </a:r>
          <a:r>
            <a:rPr lang="es-MX" sz="2000" b="1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Autonomía Constitucional </a:t>
          </a: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a los organismos garantes.</a:t>
          </a:r>
          <a:endParaRPr lang="es-MX" sz="2000" kern="1200" dirty="0">
            <a:solidFill>
              <a:schemeClr val="tx1"/>
            </a:solidFill>
            <a:effectLst/>
            <a:latin typeface="Century Gothic" pitchFamily="34" charset="0"/>
          </a:endParaRPr>
        </a:p>
      </dsp:txBody>
      <dsp:txXfrm>
        <a:off x="910879" y="1229464"/>
        <a:ext cx="8288635" cy="575815"/>
      </dsp:txXfrm>
    </dsp:sp>
    <dsp:sp modelId="{E6F24913-E506-4410-BEDC-FD3A0F88095C}">
      <dsp:nvSpPr>
        <dsp:cNvPr id="0" name=""/>
        <dsp:cNvSpPr/>
      </dsp:nvSpPr>
      <dsp:spPr>
        <a:xfrm>
          <a:off x="520206" y="1164543"/>
          <a:ext cx="719769" cy="7197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-319344"/>
              <a:satOff val="877"/>
              <a:lumOff val="5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189D9-F280-4FAD-8DBF-4DB6E2CDE362}">
      <dsp:nvSpPr>
        <dsp:cNvPr id="0" name=""/>
        <dsp:cNvSpPr/>
      </dsp:nvSpPr>
      <dsp:spPr>
        <a:xfrm>
          <a:off x="973786" y="2073356"/>
          <a:ext cx="8161997" cy="5758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054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Establecer el </a:t>
          </a:r>
          <a:r>
            <a:rPr lang="es-MX" sz="2000" b="1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Sistema Nacional de Transparencia</a:t>
          </a: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.</a:t>
          </a:r>
          <a:endParaRPr lang="es-MX" sz="2000" kern="1200" dirty="0">
            <a:solidFill>
              <a:schemeClr val="tx1"/>
            </a:solidFill>
            <a:effectLst/>
            <a:latin typeface="Century Gothic" pitchFamily="34" charset="0"/>
          </a:endParaRPr>
        </a:p>
      </dsp:txBody>
      <dsp:txXfrm>
        <a:off x="973786" y="2073356"/>
        <a:ext cx="8161997" cy="575815"/>
      </dsp:txXfrm>
    </dsp:sp>
    <dsp:sp modelId="{2D588FBA-3CFC-42E9-B03E-9B9BA3C44EB6}">
      <dsp:nvSpPr>
        <dsp:cNvPr id="0" name=""/>
        <dsp:cNvSpPr/>
      </dsp:nvSpPr>
      <dsp:spPr>
        <a:xfrm>
          <a:off x="613901" y="2106417"/>
          <a:ext cx="719769" cy="71976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hueOff val="-638687"/>
              <a:satOff val="1755"/>
              <a:lumOff val="117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EF0F34-2DEB-4266-906E-A213F02F02EA}">
      <dsp:nvSpPr>
        <dsp:cNvPr id="0" name=""/>
        <dsp:cNvSpPr/>
      </dsp:nvSpPr>
      <dsp:spPr>
        <a:xfrm>
          <a:off x="847147" y="2917257"/>
          <a:ext cx="8288635" cy="803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05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Implementación de la </a:t>
          </a:r>
          <a:r>
            <a:rPr lang="es-MX" sz="2000" b="1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Plataforma Nacional de Transparencia</a:t>
          </a:r>
          <a:r>
            <a:rPr lang="es-MX" sz="2000" b="1" i="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.</a:t>
          </a:r>
          <a:endParaRPr lang="es-MX" sz="2000" b="1" kern="1200" dirty="0">
            <a:solidFill>
              <a:schemeClr val="tx1"/>
            </a:solidFill>
            <a:effectLst/>
            <a:latin typeface="Century Gothic" pitchFamily="34" charset="0"/>
          </a:endParaRPr>
        </a:p>
      </dsp:txBody>
      <dsp:txXfrm>
        <a:off x="847147" y="2917257"/>
        <a:ext cx="8288635" cy="803256"/>
      </dsp:txXfrm>
    </dsp:sp>
    <dsp:sp modelId="{208735FE-A305-46F5-BB56-3F43D3B9C579}">
      <dsp:nvSpPr>
        <dsp:cNvPr id="0" name=""/>
        <dsp:cNvSpPr/>
      </dsp:nvSpPr>
      <dsp:spPr>
        <a:xfrm>
          <a:off x="455290" y="2982172"/>
          <a:ext cx="719769" cy="71976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hueOff val="-958031"/>
              <a:satOff val="2632"/>
              <a:lumOff val="176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CEB62A-5E6D-4998-AFD2-7B6CBCBB4D7F}">
      <dsp:nvSpPr>
        <dsp:cNvPr id="0" name=""/>
        <dsp:cNvSpPr/>
      </dsp:nvSpPr>
      <dsp:spPr>
        <a:xfrm>
          <a:off x="382327" y="4020816"/>
          <a:ext cx="8701248" cy="5758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05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Definitividad y obligatoriedad </a:t>
          </a:r>
          <a:r>
            <a:rPr lang="es-MX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de las resoluciones del organismo garante federal.</a:t>
          </a:r>
          <a:endParaRPr lang="es-MX" sz="2000" kern="1200" dirty="0">
            <a:solidFill>
              <a:schemeClr val="tx1"/>
            </a:solidFill>
            <a:effectLst/>
            <a:latin typeface="Century Gothic" pitchFamily="34" charset="0"/>
          </a:endParaRPr>
        </a:p>
      </dsp:txBody>
      <dsp:txXfrm>
        <a:off x="382327" y="4020816"/>
        <a:ext cx="8701248" cy="575815"/>
      </dsp:txXfrm>
    </dsp:sp>
    <dsp:sp modelId="{705CB015-98C0-45E1-9930-78EA887B4B14}">
      <dsp:nvSpPr>
        <dsp:cNvPr id="0" name=""/>
        <dsp:cNvSpPr/>
      </dsp:nvSpPr>
      <dsp:spPr>
        <a:xfrm>
          <a:off x="0" y="3885281"/>
          <a:ext cx="719769" cy="71976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3337413" y="1293137"/>
          <a:ext cx="1643634" cy="14218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/>
            <a:t>24, fr II, 45, 46, 70 fr XIII </a:t>
          </a:r>
          <a:r>
            <a:rPr lang="es-MX" sz="2300" b="1" kern="1200" dirty="0" smtClean="0"/>
            <a:t>LGTAIP</a:t>
          </a:r>
          <a:endParaRPr lang="es-MX" sz="2300" b="1" kern="1200" dirty="0"/>
        </a:p>
      </dsp:txBody>
      <dsp:txXfrm>
        <a:off x="3609786" y="1528751"/>
        <a:ext cx="1098888" cy="950581"/>
      </dsp:txXfrm>
    </dsp:sp>
    <dsp:sp modelId="{1E5678D1-5F17-4A1B-AE1C-17F6545C9BE1}">
      <dsp:nvSpPr>
        <dsp:cNvPr id="0" name=""/>
        <dsp:cNvSpPr/>
      </dsp:nvSpPr>
      <dsp:spPr>
        <a:xfrm>
          <a:off x="4366643" y="61289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3488815" y="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Titular designado por SO</a:t>
          </a:r>
        </a:p>
      </dsp:txBody>
      <dsp:txXfrm>
        <a:off x="3712033" y="193109"/>
        <a:ext cx="900510" cy="779048"/>
      </dsp:txXfrm>
    </dsp:sp>
    <dsp:sp modelId="{0CAC6B64-C398-4DA7-8FA9-AD4CE8E78A45}">
      <dsp:nvSpPr>
        <dsp:cNvPr id="0" name=""/>
        <dsp:cNvSpPr/>
      </dsp:nvSpPr>
      <dsp:spPr>
        <a:xfrm>
          <a:off x="5090393" y="1611812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4679389" y="716717"/>
          <a:ext cx="1436410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Preferentemente con experiencia en la materia</a:t>
          </a:r>
        </a:p>
      </dsp:txBody>
      <dsp:txXfrm>
        <a:off x="4910062" y="903847"/>
        <a:ext cx="975064" cy="791006"/>
      </dsp:txXfrm>
    </dsp:sp>
    <dsp:sp modelId="{718FDB45-050E-4A9E-8C44-578FF7AB87A1}">
      <dsp:nvSpPr>
        <dsp:cNvPr id="0" name=""/>
        <dsp:cNvSpPr/>
      </dsp:nvSpPr>
      <dsp:spPr>
        <a:xfrm>
          <a:off x="4587630" y="2739399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4724121" y="212570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Posibilidad de dar respuesta en lengua indígena, braille o formato accesible</a:t>
          </a:r>
        </a:p>
      </dsp:txBody>
      <dsp:txXfrm>
        <a:off x="4947339" y="2318809"/>
        <a:ext cx="900510" cy="779048"/>
      </dsp:txXfrm>
    </dsp:sp>
    <dsp:sp modelId="{B7BAEC3A-3772-4B86-8187-B16AC9140741}">
      <dsp:nvSpPr>
        <dsp:cNvPr id="0" name=""/>
        <dsp:cNvSpPr/>
      </dsp:nvSpPr>
      <dsp:spPr>
        <a:xfrm>
          <a:off x="3340471" y="285644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3488815" y="2843219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Aviso al superior jerárquico (en caso de negativa de alguna área)</a:t>
          </a:r>
        </a:p>
      </dsp:txBody>
      <dsp:txXfrm>
        <a:off x="3712033" y="3036328"/>
        <a:ext cx="900510" cy="779048"/>
      </dsp:txXfrm>
    </dsp:sp>
    <dsp:sp modelId="{6FF47AAF-1473-49C6-A248-A8B804BD859F}">
      <dsp:nvSpPr>
        <dsp:cNvPr id="0" name=""/>
        <dsp:cNvSpPr/>
      </dsp:nvSpPr>
      <dsp:spPr>
        <a:xfrm>
          <a:off x="2604870" y="1857933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2247774" y="2126501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Aviso a la autoridad competente en caso de persistir negativa</a:t>
          </a:r>
        </a:p>
      </dsp:txBody>
      <dsp:txXfrm>
        <a:off x="2470992" y="2319610"/>
        <a:ext cx="900510" cy="779048"/>
      </dsp:txXfrm>
    </dsp:sp>
    <dsp:sp modelId="{615A5975-CF2F-4805-BE64-7083BAE87059}">
      <dsp:nvSpPr>
        <dsp:cNvPr id="0" name=""/>
        <dsp:cNvSpPr/>
      </dsp:nvSpPr>
      <dsp:spPr>
        <a:xfrm>
          <a:off x="2247774" y="715113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Contar con domicilio cierto y dirección electrónica</a:t>
          </a:r>
        </a:p>
      </dsp:txBody>
      <dsp:txXfrm>
        <a:off x="2470992" y="908222"/>
        <a:ext cx="900510" cy="779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4770981" y="1449115"/>
          <a:ext cx="1841889" cy="159330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/>
            <a:t>43 </a:t>
          </a:r>
          <a:r>
            <a:rPr lang="es-MX" sz="2800" b="1" kern="1200" dirty="0" smtClean="0"/>
            <a:t>LGTAIP</a:t>
          </a:r>
          <a:endParaRPr lang="es-MX" sz="2800" b="1" kern="1200" dirty="0"/>
        </a:p>
      </dsp:txBody>
      <dsp:txXfrm>
        <a:off x="5076208" y="1713148"/>
        <a:ext cx="1231435" cy="1065242"/>
      </dsp:txXfrm>
    </dsp:sp>
    <dsp:sp modelId="{1E5678D1-5F17-4A1B-AE1C-17F6545C9BE1}">
      <dsp:nvSpPr>
        <dsp:cNvPr id="0" name=""/>
        <dsp:cNvSpPr/>
      </dsp:nvSpPr>
      <dsp:spPr>
        <a:xfrm>
          <a:off x="5924357" y="686825"/>
          <a:ext cx="694939" cy="5987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4940645" y="0"/>
          <a:ext cx="1509415" cy="130582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/>
              </a:solidFill>
            </a:rPr>
            <a:t>Colegiado</a:t>
          </a:r>
        </a:p>
      </dsp:txBody>
      <dsp:txXfrm>
        <a:off x="5190787" y="216402"/>
        <a:ext cx="1009131" cy="873017"/>
      </dsp:txXfrm>
    </dsp:sp>
    <dsp:sp modelId="{0CAC6B64-C398-4DA7-8FA9-AD4CE8E78A45}">
      <dsp:nvSpPr>
        <dsp:cNvPr id="0" name=""/>
        <dsp:cNvSpPr/>
      </dsp:nvSpPr>
      <dsp:spPr>
        <a:xfrm>
          <a:off x="6735406" y="1806229"/>
          <a:ext cx="694939" cy="5987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6324954" y="803167"/>
          <a:ext cx="1509415" cy="1305821"/>
        </a:xfrm>
        <a:prstGeom prst="hexagon">
          <a:avLst>
            <a:gd name="adj" fmla="val 28570"/>
            <a:gd name="vf" fmla="val 115470"/>
          </a:avLst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Número  impar</a:t>
          </a:r>
        </a:p>
      </dsp:txBody>
      <dsp:txXfrm>
        <a:off x="6575096" y="1019569"/>
        <a:ext cx="1009131" cy="873017"/>
      </dsp:txXfrm>
    </dsp:sp>
    <dsp:sp modelId="{718FDB45-050E-4A9E-8C44-578FF7AB87A1}">
      <dsp:nvSpPr>
        <dsp:cNvPr id="0" name=""/>
        <dsp:cNvSpPr/>
      </dsp:nvSpPr>
      <dsp:spPr>
        <a:xfrm>
          <a:off x="6171999" y="3069825"/>
          <a:ext cx="694939" cy="5987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6324954" y="2382102"/>
          <a:ext cx="1509415" cy="1305821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/>
              </a:solidFill>
            </a:rPr>
            <a:t>Resoluciones por mayoría de votos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/>
              </a:solidFill>
            </a:rPr>
            <a:t>Presidente con voto de calidad</a:t>
          </a:r>
        </a:p>
      </dsp:txBody>
      <dsp:txXfrm>
        <a:off x="6575096" y="2598504"/>
        <a:ext cx="1009131" cy="873017"/>
      </dsp:txXfrm>
    </dsp:sp>
    <dsp:sp modelId="{B7BAEC3A-3772-4B86-8187-B16AC9140741}">
      <dsp:nvSpPr>
        <dsp:cNvPr id="0" name=""/>
        <dsp:cNvSpPr/>
      </dsp:nvSpPr>
      <dsp:spPr>
        <a:xfrm>
          <a:off x="4774408" y="3200992"/>
          <a:ext cx="694939" cy="5987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4940645" y="3186168"/>
          <a:ext cx="1509415" cy="130582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/>
              </a:solidFill>
            </a:rPr>
            <a:t>No  dependencia jerárquica entre integrantes</a:t>
          </a:r>
        </a:p>
      </dsp:txBody>
      <dsp:txXfrm>
        <a:off x="5190787" y="3402570"/>
        <a:ext cx="1009131" cy="873017"/>
      </dsp:txXfrm>
    </dsp:sp>
    <dsp:sp modelId="{6FF47AAF-1473-49C6-A248-A8B804BD859F}">
      <dsp:nvSpPr>
        <dsp:cNvPr id="0" name=""/>
        <dsp:cNvSpPr/>
      </dsp:nvSpPr>
      <dsp:spPr>
        <a:xfrm>
          <a:off x="3950078" y="2082037"/>
          <a:ext cx="694939" cy="5987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3549909" y="2383000"/>
          <a:ext cx="1509415" cy="13058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No reunirse dos o más de sus integrantes en una sola persona</a:t>
          </a:r>
        </a:p>
      </dsp:txBody>
      <dsp:txXfrm>
        <a:off x="3800051" y="2599402"/>
        <a:ext cx="1009131" cy="873017"/>
      </dsp:txXfrm>
    </dsp:sp>
    <dsp:sp modelId="{615A5975-CF2F-4805-BE64-7083BAE87059}">
      <dsp:nvSpPr>
        <dsp:cNvPr id="0" name=""/>
        <dsp:cNvSpPr/>
      </dsp:nvSpPr>
      <dsp:spPr>
        <a:xfrm>
          <a:off x="3549909" y="801371"/>
          <a:ext cx="1509415" cy="1305821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solidFill>
                <a:schemeClr val="tx1"/>
              </a:solidFill>
            </a:rPr>
            <a:t>Podrán acceder a la información para determinar su clasificación</a:t>
          </a:r>
        </a:p>
      </dsp:txBody>
      <dsp:txXfrm>
        <a:off x="3800051" y="1017773"/>
        <a:ext cx="1009131" cy="87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A1068E2-8CCC-409C-A7B9-F71A5C5DF5D2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FED85219-BBFD-46F8-A635-D92D46BAE6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63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F1F9F426-00AC-4FEC-B983-086F9AF45011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762590BC-BEDF-4542-9120-84958AD892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93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593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587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3736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43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61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78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9477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2707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60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8524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53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05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565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6FF2A-6D95-4370-8CB1-E11EF4DBAFFA}" type="slidenum">
              <a:rPr lang="es-MX" smtClean="0"/>
              <a:t>10</a:t>
            </a:fld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516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6FF2A-6D95-4370-8CB1-E11EF4DBAFFA}" type="slidenum">
              <a:rPr lang="es-MX" smtClean="0"/>
              <a:t>11</a:t>
            </a:fld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82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6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04" y="286603"/>
            <a:ext cx="9284677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4" y="1845734"/>
            <a:ext cx="9284677" cy="402336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5" y="184561"/>
            <a:ext cx="1752763" cy="13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2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09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50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0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39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129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32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12191986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9ED23-A66D-4823-AED1-8EE98DBB9CFC}" type="datetimeFigureOut">
              <a:rPr lang="es-MX" smtClean="0"/>
              <a:t>03/10/2017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/>
            </a: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812241" y="1960965"/>
            <a:ext cx="106310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MX" sz="5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MX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General de Transparencia y Acceso a la Información Pública</a:t>
            </a:r>
            <a:endParaRPr lang="es-MX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3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652741" y="516951"/>
            <a:ext cx="7972958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s-MX" sz="4000" b="1" spc="-50" dirty="0" smtClean="0">
                <a:latin typeface="+mj-lt"/>
                <a:ea typeface="+mj-ea"/>
                <a:cs typeface="Arial" pitchFamily="34" charset="0"/>
              </a:rPr>
              <a:t>Obligaciones de Transparencia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s-MX" sz="4000" b="1" spc="-50" dirty="0" smtClean="0">
                <a:latin typeface="+mj-lt"/>
                <a:ea typeface="+mj-ea"/>
                <a:cs typeface="Arial" pitchFamily="34" charset="0"/>
              </a:rPr>
              <a:t>Generales </a:t>
            </a:r>
            <a:endParaRPr lang="es-MX" sz="4000" b="1" spc="-50" dirty="0">
              <a:latin typeface="+mj-lt"/>
              <a:ea typeface="+mj-ea"/>
              <a:cs typeface="Arial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s-MX" sz="4000" b="1" spc="-5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536395" y="23714"/>
            <a:ext cx="1105533" cy="716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8 Forma libre"/>
          <p:cNvSpPr/>
          <p:nvPr/>
        </p:nvSpPr>
        <p:spPr>
          <a:xfrm>
            <a:off x="1112703" y="3613532"/>
            <a:ext cx="10102467" cy="3294682"/>
          </a:xfrm>
          <a:custGeom>
            <a:avLst/>
            <a:gdLst>
              <a:gd name="connsiteX0" fmla="*/ 0 w 3763825"/>
              <a:gd name="connsiteY0" fmla="*/ 0 h 2707634"/>
              <a:gd name="connsiteX1" fmla="*/ 3763825 w 3763825"/>
              <a:gd name="connsiteY1" fmla="*/ 0 h 2707634"/>
              <a:gd name="connsiteX2" fmla="*/ 3763825 w 3763825"/>
              <a:gd name="connsiteY2" fmla="*/ 2707634 h 2707634"/>
              <a:gd name="connsiteX3" fmla="*/ 0 w 3763825"/>
              <a:gd name="connsiteY3" fmla="*/ 2707634 h 2707634"/>
              <a:gd name="connsiteX4" fmla="*/ 0 w 3763825"/>
              <a:gd name="connsiteY4" fmla="*/ 0 h 27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825" h="2707634">
                <a:moveTo>
                  <a:pt x="0" y="0"/>
                </a:moveTo>
                <a:lnTo>
                  <a:pt x="3763825" y="0"/>
                </a:lnTo>
                <a:lnTo>
                  <a:pt x="3763825" y="2707634"/>
                </a:lnTo>
                <a:lnTo>
                  <a:pt x="0" y="2707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dirty="0"/>
              <a:t>Constituir la </a:t>
            </a:r>
            <a:r>
              <a:rPr lang="es-MX" sz="2200" b="1" dirty="0"/>
              <a:t>Unidad y el Comité de Transparencia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dirty="0"/>
              <a:t>El titular de la </a:t>
            </a:r>
            <a:r>
              <a:rPr lang="es-MX" sz="2200" b="1" dirty="0"/>
              <a:t>Unidad de transparencia </a:t>
            </a:r>
            <a:r>
              <a:rPr lang="es-MX" sz="2200" dirty="0"/>
              <a:t>debe depender directamente del titular del sujeto obligado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Capacitar</a:t>
            </a:r>
            <a:r>
              <a:rPr lang="es-MX" sz="2200" dirty="0"/>
              <a:t> a los integrantes del Comité y de la Unidad de Transparencia.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dirty="0"/>
              <a:t>Constituir y actualizar sus </a:t>
            </a:r>
            <a:r>
              <a:rPr lang="es-MX" sz="2200" b="1" dirty="0"/>
              <a:t>archivos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Generar</a:t>
            </a:r>
            <a:r>
              <a:rPr lang="es-MX" sz="2200" dirty="0"/>
              <a:t> la información en </a:t>
            </a:r>
            <a:r>
              <a:rPr lang="es-MX" sz="2200" b="1" dirty="0"/>
              <a:t>formatos abiertos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Atender </a:t>
            </a:r>
            <a:r>
              <a:rPr lang="es-MX" sz="2200" dirty="0"/>
              <a:t>las solicitudes de acceso a la información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Proteger </a:t>
            </a:r>
            <a:r>
              <a:rPr lang="es-MX" sz="2200" dirty="0"/>
              <a:t>la información reservada y confidencia.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Cumplir </a:t>
            </a:r>
            <a:r>
              <a:rPr lang="es-MX" sz="2200" dirty="0"/>
              <a:t>con las resoluciones y requerimientos del INAI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  <a:p>
            <a:pPr marL="0" lvl="1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</a:pPr>
            <a:endParaRPr lang="es-MX" sz="2200" b="1" dirty="0">
              <a:latin typeface="Century Gothic" pitchFamily="34" charset="0"/>
            </a:endParaRP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24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0850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189822" y="2895411"/>
            <a:ext cx="9816028" cy="3240361"/>
          </a:xfrm>
          <a:custGeom>
            <a:avLst/>
            <a:gdLst>
              <a:gd name="connsiteX0" fmla="*/ 0 w 3763825"/>
              <a:gd name="connsiteY0" fmla="*/ 0 h 2707634"/>
              <a:gd name="connsiteX1" fmla="*/ 3763825 w 3763825"/>
              <a:gd name="connsiteY1" fmla="*/ 0 h 2707634"/>
              <a:gd name="connsiteX2" fmla="*/ 3763825 w 3763825"/>
              <a:gd name="connsiteY2" fmla="*/ 2707634 h 2707634"/>
              <a:gd name="connsiteX3" fmla="*/ 0 w 3763825"/>
              <a:gd name="connsiteY3" fmla="*/ 2707634 h 2707634"/>
              <a:gd name="connsiteX4" fmla="*/ 0 w 3763825"/>
              <a:gd name="connsiteY4" fmla="*/ 0 h 27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825" h="2707634">
                <a:moveTo>
                  <a:pt x="0" y="0"/>
                </a:moveTo>
                <a:lnTo>
                  <a:pt x="3763825" y="0"/>
                </a:lnTo>
                <a:lnTo>
                  <a:pt x="3763825" y="2707634"/>
                </a:lnTo>
                <a:lnTo>
                  <a:pt x="0" y="2707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Publicar y actualizar </a:t>
            </a:r>
            <a:r>
              <a:rPr lang="es-MX" sz="2200" dirty="0"/>
              <a:t>la información de obligaciones de transparencia,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>
                <a:solidFill>
                  <a:schemeClr val="tx1"/>
                </a:solidFill>
              </a:rPr>
              <a:t>Fundar y motivar </a:t>
            </a:r>
            <a:r>
              <a:rPr lang="es-MX" sz="2200" dirty="0">
                <a:solidFill>
                  <a:schemeClr val="tx1"/>
                </a:solidFill>
              </a:rPr>
              <a:t>las respuestas y resoluciones del Comité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>
                <a:solidFill>
                  <a:schemeClr val="tx1"/>
                </a:solidFill>
              </a:rPr>
              <a:t>Obligación de generar la información </a:t>
            </a:r>
            <a:r>
              <a:rPr lang="es-MX" sz="2200" dirty="0">
                <a:solidFill>
                  <a:schemeClr val="tx1"/>
                </a:solidFill>
              </a:rPr>
              <a:t>cuando así lo determine el Comité o el </a:t>
            </a:r>
            <a:r>
              <a:rPr lang="es-MX" sz="2200" dirty="0" smtClean="0">
                <a:solidFill>
                  <a:schemeClr val="tx1"/>
                </a:solidFill>
              </a:rPr>
              <a:t>Instituto.</a:t>
            </a:r>
            <a:endParaRPr lang="es-MX" sz="2200" dirty="0"/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b="1" dirty="0"/>
              <a:t>Difundir </a:t>
            </a:r>
            <a:r>
              <a:rPr lang="es-MX" sz="2200" dirty="0"/>
              <a:t>información de manera </a:t>
            </a:r>
            <a:r>
              <a:rPr lang="es-MX" sz="2200" dirty="0" smtClean="0"/>
              <a:t>proactiva.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MX" sz="2200" dirty="0" smtClean="0">
                <a:solidFill>
                  <a:schemeClr val="tx1"/>
                </a:solidFill>
              </a:rPr>
              <a:t>Obligación de realizar una </a:t>
            </a:r>
            <a:r>
              <a:rPr lang="es-MX" sz="2200" b="1" dirty="0" smtClean="0">
                <a:solidFill>
                  <a:schemeClr val="tx1"/>
                </a:solidFill>
              </a:rPr>
              <a:t>prueba de daño </a:t>
            </a:r>
            <a:r>
              <a:rPr lang="es-MX" sz="2200" dirty="0" smtClean="0">
                <a:solidFill>
                  <a:schemeClr val="tx1"/>
                </a:solidFill>
              </a:rPr>
              <a:t>cuando se clasifique información.</a:t>
            </a: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85750" lvl="1" indent="-285750" algn="just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endParaRPr lang="es-MX" sz="2200" dirty="0"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36395" y="23714"/>
            <a:ext cx="1105533" cy="716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10 Rectángulo"/>
          <p:cNvSpPr/>
          <p:nvPr/>
        </p:nvSpPr>
        <p:spPr>
          <a:xfrm>
            <a:off x="1652741" y="516951"/>
            <a:ext cx="7972958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s-MX" sz="4000" b="1" spc="-50" dirty="0">
                <a:latin typeface="+mj-lt"/>
                <a:ea typeface="+mj-ea"/>
                <a:cs typeface="Arial" pitchFamily="34" charset="0"/>
              </a:rPr>
              <a:t>Obligaciones </a:t>
            </a:r>
            <a:r>
              <a:rPr lang="es-MX" sz="4000" b="1" spc="-50" dirty="0" smtClean="0">
                <a:latin typeface="+mj-lt"/>
                <a:ea typeface="+mj-ea"/>
                <a:cs typeface="Arial" pitchFamily="34" charset="0"/>
              </a:rPr>
              <a:t>de Transparencia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s-MX" sz="4000" b="1" spc="-50" dirty="0" smtClean="0">
                <a:latin typeface="+mj-lt"/>
                <a:ea typeface="+mj-ea"/>
                <a:cs typeface="Arial" pitchFamily="34" charset="0"/>
              </a:rPr>
              <a:t>Generales </a:t>
            </a:r>
            <a:endParaRPr lang="es-MX" sz="4000" b="1" spc="-50" dirty="0">
              <a:latin typeface="+mj-lt"/>
              <a:ea typeface="+mj-ea"/>
              <a:cs typeface="Arial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s-MX" sz="4000" b="1" spc="-5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8505022" y="6488668"/>
            <a:ext cx="325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Arts. 24, 101, 103 y 108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216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863" y="70884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 smtClean="0"/>
              <a:t/>
            </a:r>
            <a:br>
              <a:rPr lang="es-MX" sz="4300" b="1" dirty="0" smtClean="0"/>
            </a:br>
            <a:r>
              <a:rPr lang="es-MX" sz="4300" b="1" dirty="0" smtClean="0"/>
              <a:t>Obligaciones de Transparencia</a:t>
            </a:r>
            <a:br>
              <a:rPr lang="es-MX" sz="4300" b="1" dirty="0" smtClean="0"/>
            </a:br>
            <a:r>
              <a:rPr lang="es-MX" sz="4300" b="1" dirty="0" smtClean="0"/>
              <a:t>Comunes </a:t>
            </a:r>
            <a:endParaRPr lang="es-MX" sz="4300" b="1" dirty="0"/>
          </a:p>
        </p:txBody>
      </p:sp>
      <p:sp>
        <p:nvSpPr>
          <p:cNvPr id="7" name="6 Rectángulo"/>
          <p:cNvSpPr/>
          <p:nvPr/>
        </p:nvSpPr>
        <p:spPr>
          <a:xfrm>
            <a:off x="590992" y="2046651"/>
            <a:ext cx="10857485" cy="132343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En la Ley Federal y de las Entidades Federativas se contemplará que los SO pongan a disposición del público y mantengan actualizada, en los respectivos medios electrónicos,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con sus facultades, atribuciones, funciones u objeto social, según corresponda, la información,</a:t>
            </a:r>
            <a:r>
              <a:rPr lang="es-MX" sz="2000" dirty="0"/>
              <a:t> por lo menos, de los temas, documentos y políticas que a continuación se señalan …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320869" y="4305920"/>
            <a:ext cx="5616624" cy="942717"/>
          </a:xfrm>
          <a:prstGeom prst="round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…</a:t>
            </a:r>
            <a:r>
              <a:rPr lang="es-MX" b="1" dirty="0"/>
              <a:t>Se contemplan 48 obligaciones comunes. </a:t>
            </a:r>
          </a:p>
        </p:txBody>
      </p:sp>
      <p:pic>
        <p:nvPicPr>
          <p:cNvPr id="1026" name="Picture 2" descr="http://ignaciosantiago.com/wp-content/uploads/2014/01/mejores-listas-marketing-online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2" y="3611107"/>
            <a:ext cx="4963988" cy="24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70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12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88" y="65169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1685571"/>
            <a:ext cx="105982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/>
              <a:t>Poder ejecutivo Federal, poderes ejecutivos de la Entidades Federativas, el Órgano Ejecutivo del DF y los municipios.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/>
              <a:t>Poder legislativos Federal, de las Entidades Federativas y la Asamblea Legislativa del DF.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/>
              <a:t>Poderes Judiciales Federal y de las Entidades Federativas.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/>
              <a:t>Organismos Autónomos: INE y organismos públicos locales electorales de las Entidades Federativas, Organismos de protección de DH Nacional y de las Entidades Federativas; Organismos garantes del derecho de acceso a la información y la protección de DP.</a:t>
            </a:r>
          </a:p>
          <a:p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573658" y="6488668"/>
            <a:ext cx="218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Arts. 71 al 79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101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0125" y="61740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 smtClean="0"/>
              <a:t>Partidos </a:t>
            </a:r>
            <a:r>
              <a:rPr lang="es-MX" sz="2400" dirty="0"/>
              <a:t>políticos nacionales y locales, las agrupaciones políticas nacionales y las personas morales constituidas en asociación civil creadas por los ciudadanos que pretendan postular su candidatura independiente.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/>
              <a:t>Fideicomisos y fondos públicos.</a:t>
            </a:r>
          </a:p>
          <a:p>
            <a:pPr marL="463550" algn="just"/>
            <a:r>
              <a:rPr lang="es-MX" sz="2400" dirty="0"/>
              <a:t> 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/>
              <a:t>Autoridades administrativas y jurisdiccionales en materia laboral.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 smtClean="0"/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Sindicatos</a:t>
            </a:r>
            <a:r>
              <a:rPr lang="es-MX" sz="2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 reciban o ejerzan recursos públicos</a:t>
            </a:r>
            <a:r>
              <a:rPr lang="es-MX" sz="2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Personas físicas y morales</a:t>
            </a:r>
            <a:r>
              <a:rPr lang="es-MX" sz="2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que reciben y ejercen recursos públicos o que realizan actos de autoridad</a:t>
            </a:r>
            <a:endParaRPr lang="es-MX" sz="26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573658" y="6488668"/>
            <a:ext cx="218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Arts. 71 al 79 LGTAIP</a:t>
            </a:r>
            <a:endParaRPr lang="es-MX" b="1" dirty="0"/>
          </a:p>
        </p:txBody>
      </p:sp>
      <p:sp>
        <p:nvSpPr>
          <p:cNvPr id="4" name="Flecha izquierda 3"/>
          <p:cNvSpPr/>
          <p:nvPr/>
        </p:nvSpPr>
        <p:spPr>
          <a:xfrm>
            <a:off x="11259234" y="5144876"/>
            <a:ext cx="807359" cy="418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Flecha izquierda 7"/>
          <p:cNvSpPr/>
          <p:nvPr/>
        </p:nvSpPr>
        <p:spPr>
          <a:xfrm flipH="1">
            <a:off x="242371" y="5111825"/>
            <a:ext cx="881349" cy="418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71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2694" y="242535"/>
            <a:ext cx="8742987" cy="1450757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</a:rPr>
              <a:t>Autoridades </a:t>
            </a:r>
            <a:r>
              <a:rPr lang="es-MX" sz="4000" b="1" dirty="0" smtClean="0">
                <a:solidFill>
                  <a:schemeClr val="tx1"/>
                </a:solidFill>
              </a:rPr>
              <a:t>Administrativas </a:t>
            </a:r>
            <a:r>
              <a:rPr lang="es-MX" sz="4000" b="1" dirty="0">
                <a:solidFill>
                  <a:schemeClr val="tx1"/>
                </a:solidFill>
              </a:rPr>
              <a:t>y J</a:t>
            </a:r>
            <a:r>
              <a:rPr lang="es-MX" sz="4000" b="1" dirty="0" smtClean="0">
                <a:solidFill>
                  <a:schemeClr val="tx1"/>
                </a:solidFill>
              </a:rPr>
              <a:t>urisdiccionales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9987" y="2066074"/>
            <a:ext cx="928467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chemeClr val="tx1"/>
                </a:solidFill>
              </a:rPr>
              <a:t>Documentos </a:t>
            </a:r>
            <a:r>
              <a:rPr lang="es-MX" sz="2400" dirty="0">
                <a:solidFill>
                  <a:schemeClr val="tx1"/>
                </a:solidFill>
              </a:rPr>
              <a:t>de </a:t>
            </a:r>
            <a:r>
              <a:rPr lang="es-MX" sz="2400" dirty="0" smtClean="0">
                <a:solidFill>
                  <a:schemeClr val="tx1"/>
                </a:solidFill>
              </a:rPr>
              <a:t>registro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chemeClr val="tx1"/>
                </a:solidFill>
              </a:rPr>
              <a:t>Tomas </a:t>
            </a:r>
            <a:r>
              <a:rPr lang="es-MX" sz="2400" dirty="0">
                <a:solidFill>
                  <a:schemeClr val="tx1"/>
                </a:solidFill>
              </a:rPr>
              <a:t>de nota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Estatutos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Padrón de socios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Actas de asamblea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Reglamentos interiores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</a:rPr>
              <a:t>Expediente de registro y contratos colectivos</a:t>
            </a:r>
          </a:p>
          <a:p>
            <a:endParaRPr lang="es-MX" dirty="0"/>
          </a:p>
        </p:txBody>
      </p:sp>
      <p:sp>
        <p:nvSpPr>
          <p:cNvPr id="4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78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09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004" y="264569"/>
            <a:ext cx="9284677" cy="1450757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/>
              <a:t>Sindicatos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9822" y="1845734"/>
            <a:ext cx="9965859" cy="402336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s-MX" sz="2200" dirty="0" smtClean="0">
                <a:solidFill>
                  <a:schemeClr val="tx1"/>
                </a:solidFill>
              </a:rPr>
              <a:t>Contratos y </a:t>
            </a:r>
            <a:r>
              <a:rPr lang="es-MX" sz="2200" dirty="0">
                <a:solidFill>
                  <a:schemeClr val="tx1"/>
                </a:solidFill>
              </a:rPr>
              <a:t>convenios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200" dirty="0">
                <a:solidFill>
                  <a:schemeClr val="tx1"/>
                </a:solidFill>
              </a:rPr>
              <a:t>Directorio Comité Ejecutivo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200" dirty="0">
                <a:solidFill>
                  <a:schemeClr val="tx1"/>
                </a:solidFill>
              </a:rPr>
              <a:t>Padrón de socios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200" dirty="0">
                <a:solidFill>
                  <a:schemeClr val="tx1"/>
                </a:solidFill>
              </a:rPr>
              <a:t>Recursos públicos </a:t>
            </a:r>
            <a:r>
              <a:rPr lang="es-MX" sz="2200" dirty="0" smtClean="0">
                <a:solidFill>
                  <a:schemeClr val="tx1"/>
                </a:solidFill>
              </a:rPr>
              <a:t>económicos, en especie, bienes o donativos y el informe detallado del ejercicio y destino final de los mismos.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10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chemeClr val="tx1"/>
                </a:solidFill>
              </a:rPr>
              <a:t>Se clasifica como información confidencial  el domicilio de los trabajadores que aparezca en los padrones de socios.</a:t>
            </a:r>
            <a:endParaRPr lang="es-MX" sz="2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200" dirty="0" smtClean="0"/>
              <a:t>Los Sujetos Obligados que asignen recursos deben habilitar espacio en sus páginas de internet. El sindicato es responsable de la información que aparezca.</a:t>
            </a:r>
            <a:endParaRPr lang="es-MX" sz="2200" dirty="0"/>
          </a:p>
        </p:txBody>
      </p:sp>
      <p:sp>
        <p:nvSpPr>
          <p:cNvPr id="4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78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896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004" y="264569"/>
            <a:ext cx="9284677" cy="1450757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sz="4300" b="1" dirty="0"/>
              <a:t>Universidades públicas dotadas de autonomía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9822" y="1715326"/>
            <a:ext cx="996585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MX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Los </a:t>
            </a:r>
            <a:r>
              <a:rPr lang="es-MX" sz="2400" dirty="0"/>
              <a:t>planes y programas de estudio según el sistema que ofrecen, ya sea escolarizado o abierto, con las áreas de conocimiento, el perfil profesional de quien cursa el plan de estudios, la duración del programa con las asignaturas, su valor en créditos;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Toda </a:t>
            </a:r>
            <a:r>
              <a:rPr lang="es-MX" sz="2400" dirty="0"/>
              <a:t>la información relacionada con sus procedimientos administrativos;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La </a:t>
            </a:r>
            <a:r>
              <a:rPr lang="es-MX" sz="2400" dirty="0"/>
              <a:t>remuneración de los profesores, incluyendo los estímulos al desempeño, nivel y monto;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La </a:t>
            </a:r>
            <a:r>
              <a:rPr lang="es-MX" sz="2400" dirty="0"/>
              <a:t>lista con los profesores con licencia o en año sabático;</a:t>
            </a:r>
          </a:p>
          <a:p>
            <a:pPr marL="0" indent="0" algn="just">
              <a:buNone/>
            </a:pPr>
            <a:endParaRPr lang="es-MX" sz="2200" dirty="0"/>
          </a:p>
        </p:txBody>
      </p:sp>
      <p:sp>
        <p:nvSpPr>
          <p:cNvPr id="4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75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645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004" y="264569"/>
            <a:ext cx="9284677" cy="1450757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sz="4300" b="1" dirty="0"/>
              <a:t>Universidades públicas dotadas de autonomía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9822" y="1845734"/>
            <a:ext cx="996585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MX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El </a:t>
            </a:r>
            <a:r>
              <a:rPr lang="es-MX" sz="2400" dirty="0"/>
              <a:t>listado de las becas y apoyos que otorgan, así como los procedimientos y requisitos para obtenerlos;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Las </a:t>
            </a:r>
            <a:r>
              <a:rPr lang="es-MX" sz="2400" dirty="0"/>
              <a:t>convocatorias de los concursos de oposición;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La </a:t>
            </a:r>
            <a:r>
              <a:rPr lang="es-MX" sz="2400" dirty="0"/>
              <a:t>información relativa a los procesos de selección de los consejos;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Resultado </a:t>
            </a:r>
            <a:r>
              <a:rPr lang="es-MX" sz="2400" dirty="0"/>
              <a:t>de las evaluaciones del cuerpo docente, 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dirty="0" smtClean="0"/>
              <a:t>El </a:t>
            </a:r>
            <a:r>
              <a:rPr lang="es-MX" sz="2400" dirty="0"/>
              <a:t>listado de instituciones incorporadas y requisitos de incorporación.</a:t>
            </a:r>
          </a:p>
          <a:p>
            <a:pPr marL="0" indent="0" algn="just">
              <a:buNone/>
            </a:pPr>
            <a:endParaRPr lang="es-MX" sz="2200" dirty="0"/>
          </a:p>
        </p:txBody>
      </p:sp>
      <p:sp>
        <p:nvSpPr>
          <p:cNvPr id="4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75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656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0125" y="61740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 smtClean="0"/>
              <a:t>Personas físicas y morales</a:t>
            </a:r>
            <a:endParaRPr lang="es-MX" sz="43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178804" y="2027098"/>
            <a:ext cx="9981283" cy="387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sz="2200" dirty="0"/>
              <a:t>Los Organismos garantes determinarán los casos en que las personas físicas o morales que reciban y ejerzan recursos públicos o realicen actos de autoridad, cumplirán con las obligaciones de transparencia y acceso a la información directamente o a través de los sujetos obligados que les asignen dichos recursos o, en los términos de las disposiciones aplicables, realicen actos de autoridad. 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MX" sz="2200" dirty="0" smtClean="0"/>
              <a:t>Los </a:t>
            </a:r>
            <a:r>
              <a:rPr lang="es-MX" sz="2200" dirty="0"/>
              <a:t>sujetos obligados deberán enviar a los Organismos garantes competentes un listado de las personas físicas o morales a los que, por cualquier motivo, asignaron recursos públicos o, en los términos que establezcan las disposiciones aplicables, ejercen actos de autoridad.  </a:t>
            </a:r>
          </a:p>
          <a:p>
            <a:pPr marL="463550"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 </a:t>
            </a:r>
          </a:p>
          <a:p>
            <a:pPr marL="463550" algn="just"/>
            <a:endParaRPr lang="es-MX" dirty="0"/>
          </a:p>
        </p:txBody>
      </p:sp>
      <p:sp>
        <p:nvSpPr>
          <p:cNvPr id="8" name="6 CuadroTexto"/>
          <p:cNvSpPr txBox="1"/>
          <p:nvPr/>
        </p:nvSpPr>
        <p:spPr>
          <a:xfrm>
            <a:off x="10370315" y="6488668"/>
            <a:ext cx="167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81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51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7825461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Binomio de la Información Pública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555037" y="1960965"/>
            <a:ext cx="3213961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la Información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69485" y="2494033"/>
            <a:ext cx="4385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Creación de condiciones </a:t>
            </a:r>
            <a:r>
              <a:rPr lang="es-MX" sz="2000" dirty="0"/>
              <a:t>para que los individuos puedan </a:t>
            </a:r>
            <a:r>
              <a:rPr lang="es-MX" sz="2000" b="1" dirty="0"/>
              <a:t>obtener, evaluar y utilizar la información </a:t>
            </a:r>
            <a:r>
              <a:rPr lang="es-MX" sz="2000" dirty="0"/>
              <a:t>en posesión del gobierno.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00225" y="1961997"/>
            <a:ext cx="244827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37844" y="4790508"/>
            <a:ext cx="2304256" cy="727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 una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para obtenerla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34231" y="4821286"/>
            <a:ext cx="2232249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de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solicitud de por medio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5400000">
            <a:off x="2608782" y="4107025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62660" y="2494033"/>
            <a:ext cx="4775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Colocar la información en la </a:t>
            </a:r>
            <a:r>
              <a:rPr lang="es-MX" sz="2000" b="1" dirty="0"/>
              <a:t>vitrina pública </a:t>
            </a:r>
            <a:r>
              <a:rPr lang="es-MX" sz="2000" dirty="0"/>
              <a:t>para que los interesados tengan acceso inmediato, sin necesidad de formular solicitud.</a:t>
            </a:r>
          </a:p>
        </p:txBody>
      </p:sp>
      <p:sp>
        <p:nvSpPr>
          <p:cNvPr id="17" name="16 Flecha derecha"/>
          <p:cNvSpPr/>
          <p:nvPr/>
        </p:nvSpPr>
        <p:spPr>
          <a:xfrm rot="5400000">
            <a:off x="8490022" y="4105187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3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0125" y="61740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endParaRPr lang="es-MX" sz="43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 </a:t>
            </a:r>
          </a:p>
          <a:p>
            <a:pPr marL="463550" algn="just"/>
            <a:endParaRPr lang="es-MX" dirty="0"/>
          </a:p>
        </p:txBody>
      </p:sp>
      <p:sp>
        <p:nvSpPr>
          <p:cNvPr id="8" name="6 CuadroTexto"/>
          <p:cNvSpPr txBox="1"/>
          <p:nvPr/>
        </p:nvSpPr>
        <p:spPr>
          <a:xfrm>
            <a:off x="10370315" y="6488668"/>
            <a:ext cx="167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82 LGTAIP</a:t>
            </a: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1156770" y="2027098"/>
            <a:ext cx="10025350" cy="405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algn="just"/>
            <a:r>
              <a:rPr lang="es-MX" sz="2200" dirty="0" smtClean="0">
                <a:cs typeface="Arial" panose="020B0604020202020204" pitchFamily="34" charset="0"/>
              </a:rPr>
              <a:t>Para </a:t>
            </a:r>
            <a:r>
              <a:rPr lang="es-MX" sz="2200" dirty="0">
                <a:cs typeface="Arial" panose="020B0604020202020204" pitchFamily="34" charset="0"/>
              </a:rPr>
              <a:t>determinar la información que deberán hacer pública los Organismos garantes competentes deberán: </a:t>
            </a:r>
            <a:endParaRPr lang="es-MX" sz="2200" dirty="0" smtClean="0">
              <a:cs typeface="Arial" panose="020B0604020202020204" pitchFamily="34" charset="0"/>
            </a:endParaRPr>
          </a:p>
          <a:p>
            <a:pPr marL="463550" algn="just"/>
            <a:r>
              <a:rPr lang="es-MX" sz="2200" dirty="0" smtClean="0">
                <a:cs typeface="Arial" panose="020B0604020202020204" pitchFamily="34" charset="0"/>
              </a:rPr>
              <a:t> </a:t>
            </a:r>
            <a:endParaRPr lang="es-MX" sz="2200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2200" b="1" dirty="0"/>
              <a:t>Solicitar </a:t>
            </a:r>
            <a:r>
              <a:rPr lang="es-MX" sz="2200" dirty="0"/>
              <a:t>a las personas físicas o morales que, atendiendo a los lineamientos emitidos por el Sistema Nacional, remitan el listado de información que consideren de interés público;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2200" b="1" dirty="0" smtClean="0"/>
              <a:t>Revisar</a:t>
            </a:r>
            <a:r>
              <a:rPr lang="es-MX" sz="2200" dirty="0" smtClean="0"/>
              <a:t> </a:t>
            </a:r>
            <a:r>
              <a:rPr lang="es-MX" sz="2200" dirty="0"/>
              <a:t>el listado que remitió la persona física o moral en la medida en que reciban y ejerzan recursos o realicen actos de autoridad que la normatividad aplicable le otorgue, y 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2200" b="1" dirty="0" smtClean="0"/>
              <a:t>Determinar</a:t>
            </a:r>
            <a:r>
              <a:rPr lang="es-MX" sz="2200" dirty="0" smtClean="0"/>
              <a:t> </a:t>
            </a:r>
            <a:r>
              <a:rPr lang="es-MX" sz="2200" dirty="0"/>
              <a:t>las obligaciones de transparencia que deben cumplir y los plazos para ello.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52525" y="769804"/>
            <a:ext cx="9581147" cy="778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300" b="1" smtClean="0"/>
              <a:t/>
            </a:r>
            <a:br>
              <a:rPr lang="es-MX" sz="4300" b="1" smtClean="0"/>
            </a:br>
            <a:r>
              <a:rPr lang="es-MX" sz="4300" b="1" smtClean="0"/>
              <a:t>Personas físicas y morales</a:t>
            </a:r>
            <a:endParaRPr lang="es-MX" sz="4300" b="1" dirty="0"/>
          </a:p>
        </p:txBody>
      </p:sp>
    </p:spTree>
    <p:extLst>
      <p:ext uri="{BB962C8B-B14F-4D97-AF65-F5344CB8AC3E}">
        <p14:creationId xmlns:p14="http://schemas.microsoft.com/office/powerpoint/2010/main" val="35162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5024" y="847109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Generalidades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68878908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21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863" y="61740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3388" y="2893179"/>
            <a:ext cx="46270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Recabar y difundir </a:t>
            </a:r>
            <a:r>
              <a:rPr lang="es-ES" sz="2000" dirty="0"/>
              <a:t>IPO.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Recibir y dar </a:t>
            </a:r>
            <a:r>
              <a:rPr lang="es-ES" sz="2000" dirty="0"/>
              <a:t>trámite a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Auxiliar </a:t>
            </a:r>
            <a:r>
              <a:rPr lang="es-ES" sz="2000" dirty="0"/>
              <a:t>en la elaboración de solicitudes de información y orientar sobre SO competentes.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30467" y="2871638"/>
            <a:ext cx="6565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Realizar</a:t>
            </a:r>
            <a:r>
              <a:rPr lang="es-ES" sz="2000" dirty="0"/>
              <a:t> los trámites internos necesarios para dar respuesta, y notificarlo a los solicitantes.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Proponer </a:t>
            </a:r>
            <a:r>
              <a:rPr lang="es-ES" sz="2000" dirty="0"/>
              <a:t>procedimientos al CT de mejora en la gestión de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Proponer </a:t>
            </a:r>
            <a:r>
              <a:rPr lang="es-ES" sz="2000" dirty="0"/>
              <a:t>personal habilitado para recibir y dar trámite a las solicitudes de acceso.</a:t>
            </a:r>
          </a:p>
        </p:txBody>
      </p:sp>
      <p:sp>
        <p:nvSpPr>
          <p:cNvPr id="11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45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299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9264" y="731091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2877" y="2871638"/>
            <a:ext cx="11523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Llevar </a:t>
            </a:r>
            <a:r>
              <a:rPr lang="es-ES" sz="2000" dirty="0"/>
              <a:t>un registro de las solicitudes de acceso, respuestas, resultados, costos y envío.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Promover</a:t>
            </a:r>
            <a:r>
              <a:rPr lang="es-ES" sz="2000" dirty="0"/>
              <a:t> la Transparencia Proactiva.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Fomentar </a:t>
            </a:r>
            <a:r>
              <a:rPr lang="es-ES" sz="2000" dirty="0"/>
              <a:t>la transparencia y accesibilidad al interior del sujeto obligado.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b="1" dirty="0"/>
              <a:t>Hacer del conocimiento </a:t>
            </a:r>
            <a:r>
              <a:rPr lang="es-ES" sz="2000" dirty="0"/>
              <a:t>la probable responsabilidad por incumplimiento</a:t>
            </a:r>
            <a:r>
              <a:rPr lang="es-ES" sz="2000" b="1" dirty="0"/>
              <a:t>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b="1" dirty="0"/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/>
              <a:t>Las demás …</a:t>
            </a:r>
            <a:endParaRPr lang="es-MX" sz="2000" dirty="0"/>
          </a:p>
        </p:txBody>
      </p:sp>
      <p:sp>
        <p:nvSpPr>
          <p:cNvPr id="9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</a:t>
            </a:r>
            <a:r>
              <a:rPr lang="es-MX" b="1" dirty="0" smtClean="0"/>
              <a:t>45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545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9294" y="725643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Características e Integración</a:t>
            </a: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445770" y="1771650"/>
          <a:ext cx="11384280" cy="449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13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906" y="64026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225" y="1982998"/>
            <a:ext cx="7214828" cy="10334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es-MX" sz="2200" b="1" dirty="0"/>
              <a:t>Instruir, coordinar y supervisar </a:t>
            </a:r>
            <a:r>
              <a:rPr lang="es-MX" sz="2200" dirty="0"/>
              <a:t>las acciones y los procedimientos para asegurar la mayor eficacia en la gestión de las solicitudes.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78" y="2024544"/>
            <a:ext cx="1741554" cy="122413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11007" y="3941465"/>
            <a:ext cx="85386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200" b="1" dirty="0"/>
              <a:t>Confirmar, modificar o revocar </a:t>
            </a:r>
            <a:r>
              <a:rPr lang="es-ES" sz="2200" dirty="0"/>
              <a:t>las determinaciones en materia de: 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200" dirty="0"/>
              <a:t>Ampliación del plazo de respuesta.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200" dirty="0"/>
              <a:t>Clasificación de la información.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200" dirty="0"/>
              <a:t>Declaración de inexistencia.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200" dirty="0"/>
              <a:t>Incompetencia.</a:t>
            </a:r>
          </a:p>
          <a:p>
            <a:pPr marL="439737">
              <a:tabLst>
                <a:tab pos="801688" algn="l"/>
              </a:tabLst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09" y="4441136"/>
            <a:ext cx="1620532" cy="12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00" y="208318"/>
            <a:ext cx="1428750" cy="888962"/>
          </a:xfrm>
          <a:prstGeom prst="rect">
            <a:avLst/>
          </a:prstGeom>
        </p:spPr>
      </p:pic>
      <p:sp>
        <p:nvSpPr>
          <p:cNvPr id="13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4</a:t>
            </a:r>
            <a:r>
              <a:rPr lang="es-MX" b="1" dirty="0" smtClean="0"/>
              <a:t>4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531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3554" y="61740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3410" y="1804201"/>
            <a:ext cx="1382916" cy="972050"/>
          </a:xfrm>
          <a:prstGeom prst="rect">
            <a:avLst/>
          </a:prstGeom>
          <a:noFill/>
        </p:spPr>
      </p:pic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10" y="4881817"/>
            <a:ext cx="1382916" cy="11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54" y="1894901"/>
            <a:ext cx="10466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Ordenar </a:t>
            </a:r>
            <a:r>
              <a:rPr lang="es-MX" dirty="0"/>
              <a:t>a las áreas competentes que de manera fundada motiva expongan el por qué, en el caso específico, no ejercieron sus facultades, competencias y funciones.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</a:t>
            </a:r>
            <a:r>
              <a:rPr lang="es-MX" dirty="0"/>
              <a:t> políticas para facilitar la obtención de información y el ejercicio del DAI.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Promover</a:t>
            </a:r>
            <a:r>
              <a:rPr lang="es-MX" dirty="0"/>
              <a:t> la capacitación y actualización de los Servidores Públicos o integrantes adscritos a las Unidades de Transparencia.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 </a:t>
            </a:r>
            <a:r>
              <a:rPr lang="es-MX" dirty="0"/>
              <a:t>programas de capacitación en materia de transparencia, acceso a la información, accesibilidad y protección de datos personales, para todos los Servidores Públicos o integrantes del sujeto obligado.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Recabar y enviar </a:t>
            </a:r>
            <a:r>
              <a:rPr lang="es-MX" dirty="0"/>
              <a:t>al OG los datos necesarios para la elaboración del informe anual.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Solicitar y autorizar </a:t>
            </a:r>
            <a:r>
              <a:rPr lang="es-MX" dirty="0"/>
              <a:t>la ampliación del plazo de reserva de la información.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Las demás …</a:t>
            </a:r>
          </a:p>
        </p:txBody>
      </p:sp>
      <p:sp>
        <p:nvSpPr>
          <p:cNvPr id="8" name="6 CuadroTexto"/>
          <p:cNvSpPr txBox="1"/>
          <p:nvPr/>
        </p:nvSpPr>
        <p:spPr>
          <a:xfrm>
            <a:off x="10146535" y="6488668"/>
            <a:ext cx="16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Art. 4</a:t>
            </a:r>
            <a:r>
              <a:rPr lang="es-MX" b="1" dirty="0" smtClean="0"/>
              <a:t>4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710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0724" y="902541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</a:t>
            </a:r>
            <a:r>
              <a:rPr lang="es-MX" sz="4300" b="1" dirty="0" smtClean="0"/>
              <a:t/>
            </a:r>
            <a:br>
              <a:rPr lang="es-MX" sz="4300" b="1" dirty="0" smtClean="0"/>
            </a:br>
            <a:r>
              <a:rPr lang="es-MX" sz="4300" b="1" dirty="0" smtClean="0"/>
              <a:t>Acceso </a:t>
            </a:r>
            <a:r>
              <a:rPr lang="es-MX" sz="4300" b="1" dirty="0"/>
              <a:t>a la Información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352067" y="1826821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¿Quién?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8855" y="3164796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¿Cómo?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52067" y="2620919"/>
            <a:ext cx="648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Cualquier persona por sí misma o a través de su representante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52067" y="3861048"/>
            <a:ext cx="64807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dirty="0"/>
              <a:t>La Plataforma Nacional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En la oficina u oficinas designadas para ello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Vía correo </a:t>
            </a:r>
            <a:r>
              <a:rPr lang="es-MX" dirty="0" smtClean="0"/>
              <a:t>electrónico</a:t>
            </a:r>
            <a:endParaRPr lang="es-MX" dirty="0"/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Correo postal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/>
              <a:t>Mensajería</a:t>
            </a:r>
            <a:endParaRPr lang="es-MX" dirty="0"/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/>
              <a:t>Telégrafo</a:t>
            </a:r>
            <a:endParaRPr lang="es-MX" dirty="0"/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/>
              <a:t>Verbalmente </a:t>
            </a:r>
            <a:r>
              <a:rPr lang="es-MX" dirty="0"/>
              <a:t>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Cualquier medio aprobado por el Sistema </a:t>
            </a:r>
            <a:r>
              <a:rPr lang="es-MX" dirty="0" smtClean="0"/>
              <a:t>Nacional*</a:t>
            </a:r>
            <a:endParaRPr lang="es-MX" dirty="0"/>
          </a:p>
        </p:txBody>
      </p:sp>
      <p:sp>
        <p:nvSpPr>
          <p:cNvPr id="14" name="6 CuadroTexto"/>
          <p:cNvSpPr txBox="1"/>
          <p:nvPr/>
        </p:nvSpPr>
        <p:spPr>
          <a:xfrm>
            <a:off x="10370315" y="6488668"/>
            <a:ext cx="167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122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14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7601" y="921118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</a:t>
            </a:r>
            <a:r>
              <a:rPr lang="es-MX" sz="4300" b="1" dirty="0" smtClean="0"/>
              <a:t/>
            </a:r>
            <a:br>
              <a:rPr lang="es-MX" sz="4300" b="1" dirty="0" smtClean="0"/>
            </a:br>
            <a:r>
              <a:rPr lang="es-MX" sz="4300" b="1" dirty="0" smtClean="0"/>
              <a:t>Acceso </a:t>
            </a:r>
            <a:r>
              <a:rPr lang="es-MX" sz="4300" b="1" dirty="0"/>
              <a:t>a la Información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2413367" y="1699216"/>
            <a:ext cx="628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¿Cuáles son los requisitos?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0375" y="2375629"/>
            <a:ext cx="648072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Nombre o, en su caso, los datos generales de su representante.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Domicilio o medio para recibir notificaciones.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descripción de la información solicitada.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Cualquier otro dato que facilite su búsqueda y eventual localización.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modalidad en la que prefiere se otorgue el acceso a la información.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988572" y="3009748"/>
            <a:ext cx="383253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 información concerniente al nombre y cualquier </a:t>
            </a:r>
            <a:r>
              <a:rPr lang="es-MX" sz="2400" b="1" dirty="0" smtClean="0"/>
              <a:t>dato </a:t>
            </a:r>
            <a:r>
              <a:rPr lang="es-MX" sz="2400" b="1" dirty="0"/>
              <a:t>que facilite su búsqueda será opcional para el solicitante, y no dará lugar a requerimiento alguno.</a:t>
            </a:r>
          </a:p>
        </p:txBody>
      </p:sp>
      <p:sp>
        <p:nvSpPr>
          <p:cNvPr id="3" name="2 Estrella de 4 puntas"/>
          <p:cNvSpPr/>
          <p:nvPr/>
        </p:nvSpPr>
        <p:spPr>
          <a:xfrm>
            <a:off x="7447401" y="2406672"/>
            <a:ext cx="649994" cy="951465"/>
          </a:xfrm>
          <a:prstGeom prst="star4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6 CuadroTexto"/>
          <p:cNvSpPr txBox="1"/>
          <p:nvPr/>
        </p:nvSpPr>
        <p:spPr>
          <a:xfrm>
            <a:off x="10370315" y="6488668"/>
            <a:ext cx="167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124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720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4086" y="1104408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 smtClean="0"/>
              <a:t>Particularidades</a:t>
            </a:r>
            <a:endParaRPr lang="es-MX" sz="4300" b="1" dirty="0"/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6" name="Picture 2" descr="http://www.licitacionelectronica.es/wp-content/uploads/2011/02/pst-2.jpg?w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1882506"/>
            <a:ext cx="1729648" cy="1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2197" y="2337927"/>
            <a:ext cx="2203374" cy="369332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Plataforma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79" y="2168650"/>
            <a:ext cx="6213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Se entiende que todo el procedimiento se desarrollará por esta vía.</a:t>
            </a:r>
          </a:p>
        </p:txBody>
      </p:sp>
      <p:pic>
        <p:nvPicPr>
          <p:cNvPr id="1028" name="Picture 4" descr="http://www.agenciasinc.es/var/ezwebin_site/storage/images/noticias/un-ejercicio-escrito-hace-que-las-alumnas-de-ciencias-superen-estereotipos-sexistas/1282097-1-esl-MX/Un-ejercicio-escrito-hace-que-las-alumnas-de-ciencias-superen-estereotipos-sexistas_image_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3470504"/>
            <a:ext cx="1729648" cy="10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2197" y="3794057"/>
            <a:ext cx="22033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Otros medios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1" y="3471279"/>
            <a:ext cx="62135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Si no se proporciona domicilio, se notificará a través de los estrados de la Unidad de Transparencia.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2197" y="5137235"/>
            <a:ext cx="22033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Capacidad técnica del SO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79" y="4817742"/>
            <a:ext cx="62135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trámite </a:t>
            </a: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de la solicitud implica procesamientos de documentos que rebasen capacidad técnica del SO, se podrán poner los documentos para consulta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directa, tomando las medidas necesarias para proteger datos personales.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://www.prismasoftwaregestion.com/blog/wp-content/uploads/2013/02/documen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4894861"/>
            <a:ext cx="1729648" cy="10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6 CuadroTexto"/>
          <p:cNvSpPr txBox="1"/>
          <p:nvPr/>
        </p:nvSpPr>
        <p:spPr>
          <a:xfrm>
            <a:off x="9573658" y="6488668"/>
            <a:ext cx="23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Arts. 125 y 127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326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54422" y="484333"/>
            <a:ext cx="8805963" cy="953321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83740997"/>
              </p:ext>
            </p:extLst>
          </p:nvPr>
        </p:nvGraphicFramePr>
        <p:xfrm>
          <a:off x="1727006" y="1509267"/>
          <a:ext cx="7879724" cy="34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6537795" y="3451829"/>
            <a:ext cx="1638436" cy="100811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Se establecen principios y bases para el ejercicio del DAI.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39454" y="2855321"/>
            <a:ext cx="1659836" cy="129614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Autonomía constitucional a los organismos garantes a nivel federal y local. </a:t>
            </a:r>
          </a:p>
        </p:txBody>
      </p:sp>
    </p:spTree>
    <p:extLst>
      <p:ext uri="{BB962C8B-B14F-4D97-AF65-F5344CB8AC3E}">
        <p14:creationId xmlns:p14="http://schemas.microsoft.com/office/powerpoint/2010/main" val="2454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9388" y="1049300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000" b="1" dirty="0"/>
              <a:t>Procedimiento</a:t>
            </a:r>
            <a:r>
              <a:rPr lang="es-MX" sz="4300" b="1" dirty="0"/>
              <a:t> de Acceso a la Información</a:t>
            </a:r>
            <a:br>
              <a:rPr lang="es-MX" sz="4300" b="1" dirty="0"/>
            </a:br>
            <a:r>
              <a:rPr lang="es-MX" sz="4300" b="1" dirty="0" smtClean="0"/>
              <a:t>Particularidades</a:t>
            </a:r>
            <a:endParaRPr lang="es-MX" sz="4300" b="1" dirty="0"/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870332" y="2192997"/>
            <a:ext cx="22033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Requerimiento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179629"/>
            <a:ext cx="62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En caso de insuficiencia o error en los detalles de la solicitud.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70332" y="3087394"/>
            <a:ext cx="220337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Lo solicitado sea base de datos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225894"/>
            <a:ext cx="621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deberá privilegiar la entrega en formatos abiertos.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70332" y="4167739"/>
            <a:ext cx="22033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Incompetencia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4062756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notificará al solicitante esa situación y, de ser posible, se le señalará quién es el SO competente.</a:t>
            </a:r>
          </a:p>
        </p:txBody>
      </p:sp>
      <p:pic>
        <p:nvPicPr>
          <p:cNvPr id="2050" name="Picture 2" descr="http://www.arkisoft.net/App_Themes/images/ContactFomr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1746369"/>
            <a:ext cx="1244906" cy="12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cacontactcenter.com/wp-content/uploads/2015/01/bases-de-datos-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3" y="2998657"/>
            <a:ext cx="1393376" cy="11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nagersmagazine.com/wp-content/uploads/2009/06/incompete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4" y="3880730"/>
            <a:ext cx="1572249" cy="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79511" y="5267601"/>
            <a:ext cx="2203374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Inexistencia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418460" y="5162618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De ser posible, se ordenará que se genere o reponga la información; caso contrario se confirmará la inexistencia.</a:t>
            </a:r>
          </a:p>
        </p:txBody>
      </p:sp>
      <p:pic>
        <p:nvPicPr>
          <p:cNvPr id="2056" name="Picture 8" descr="http://aulasic.org/blog/wp-content/uploads/2014/07/black-29749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9" y="4968476"/>
            <a:ext cx="1435318" cy="11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6 CuadroTexto"/>
          <p:cNvSpPr txBox="1"/>
          <p:nvPr/>
        </p:nvSpPr>
        <p:spPr>
          <a:xfrm>
            <a:off x="8350787" y="6488668"/>
            <a:ext cx="373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Arts. 128, 129, 136, 138 y 139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947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/>
            </a: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Cuotas de Acceso 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2 Flecha derecha"/>
          <p:cNvSpPr/>
          <p:nvPr/>
        </p:nvSpPr>
        <p:spPr>
          <a:xfrm>
            <a:off x="6320927" y="2350857"/>
            <a:ext cx="974994" cy="57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05080" y="2350857"/>
            <a:ext cx="435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Gratuidad por regla general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22854" y="4372164"/>
            <a:ext cx="4572000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materiales.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envío.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Certificación de documentos.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94901" y="3494463"/>
            <a:ext cx="22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EXCEPCIONES:</a:t>
            </a:r>
          </a:p>
        </p:txBody>
      </p:sp>
      <p:pic>
        <p:nvPicPr>
          <p:cNvPr id="1026" name="Picture 2" descr="http://2.bp.blogspot.com/-OxS75p3AVwA/TydJymhFPqI/AAAAAAAASm0/GQziLaiP198/s400/ItIsF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20" y="1785094"/>
            <a:ext cx="28098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6 CuadroTexto"/>
          <p:cNvSpPr txBox="1"/>
          <p:nvPr/>
        </p:nvSpPr>
        <p:spPr>
          <a:xfrm>
            <a:off x="10348281" y="6488668"/>
            <a:ext cx="167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141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29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4471723" y="0"/>
            <a:ext cx="7728181" cy="1008112"/>
          </a:xfrm>
        </p:spPr>
        <p:txBody>
          <a:bodyPr/>
          <a:lstStyle/>
          <a:p>
            <a:pPr algn="r"/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Transparencia</a:t>
            </a:r>
            <a:b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SNT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9" y="908720"/>
            <a:ext cx="7059979" cy="529498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9376" y="1704196"/>
            <a:ext cx="4280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cs typeface="Arial" panose="020B0604020202020204" pitchFamily="34" charset="0"/>
              </a:rPr>
              <a:t>El Instituto Nacional de Transparencia, Acceso a la Información y Protección de Datos Personales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5725" y="3413864"/>
            <a:ext cx="4304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 smtClean="0">
                <a:cs typeface="Arial" panose="020B0604020202020204" pitchFamily="34" charset="0"/>
              </a:rPr>
              <a:t>Las instancias federales: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>
                <a:cs typeface="Arial" panose="020B0604020202020204" pitchFamily="34" charset="0"/>
              </a:rPr>
              <a:t>Archivo </a:t>
            </a:r>
            <a:r>
              <a:rPr lang="es-MX" dirty="0">
                <a:cs typeface="Arial" panose="020B0604020202020204" pitchFamily="34" charset="0"/>
              </a:rPr>
              <a:t>General de la Nación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Auditoría Superior de la Federación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Instituto Nacional de Estadística y Geografía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9376" y="5589240"/>
            <a:ext cx="4280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cs typeface="Arial" panose="020B0604020202020204" pitchFamily="34" charset="0"/>
              </a:rPr>
              <a:t>Los Organismos Garantes Locales de las 32 Entidades Federativas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AF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4" name="Picture 6" descr="http://www.iconsdb.com/icons/preview/purple/arrow-141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3422" y="2621776"/>
            <a:ext cx="10561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iconsdb.com/icons/preview/purple/arrow-141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3422" y="4911551"/>
            <a:ext cx="105611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130622"/>
            <a:ext cx="1257832" cy="778098"/>
          </a:xfrm>
          <a:prstGeom prst="rect">
            <a:avLst/>
          </a:prstGeom>
        </p:spPr>
      </p:pic>
      <p:sp>
        <p:nvSpPr>
          <p:cNvPr id="11" name="6 CuadroTexto"/>
          <p:cNvSpPr txBox="1"/>
          <p:nvPr/>
        </p:nvSpPr>
        <p:spPr>
          <a:xfrm>
            <a:off x="10370315" y="6488668"/>
            <a:ext cx="167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124 LGTAIP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655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004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El DAI comprende: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635" y="2067792"/>
            <a:ext cx="3584866" cy="29718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Solicitar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Investigar,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Difundir,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Buscar y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Recibir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30835" y="2067792"/>
            <a:ext cx="4333010" cy="2862322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Bajo los términos y condiciones que se establezcan en: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General,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TI en los que México sea parte,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Federal,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Leyes de las EF,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Sólo podrá ser clasificada por razones de interés público y seguridad nacional, en los términos dispuestos por esta Ley.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60269" y="2213264"/>
            <a:ext cx="309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u="sng" dirty="0"/>
              <a:t>Toda la información </a:t>
            </a:r>
            <a:r>
              <a:rPr lang="es-MX" sz="2000" dirty="0"/>
              <a:t>generada, obtenida, adquirida, transformada o en posesión de los sujetos obligados </a:t>
            </a:r>
            <a:r>
              <a:rPr lang="es-MX" sz="2000" b="1" u="sng" dirty="0"/>
              <a:t>es pública y accesible a cualquier </a:t>
            </a:r>
            <a:r>
              <a:rPr lang="es-MX" sz="2000" b="1" u="sng" dirty="0" smtClean="0"/>
              <a:t>persona.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81260" y="6477923"/>
            <a:ext cx="189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Arts. 4 y </a:t>
            </a:r>
            <a:r>
              <a:rPr lang="es-MX" b="1" dirty="0" smtClean="0"/>
              <a:t>5 LGTAIP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580118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Consultar: caso Gomes Lund y Otros (Guerrilha do Araguaia) vs Brasil, en Convención Americana sobre Derechos Humanos comentada, 1ª ed., SCJN, México, 2014, pp. 320-342.</a:t>
            </a:r>
          </a:p>
        </p:txBody>
      </p:sp>
    </p:spTree>
    <p:extLst>
      <p:ext uri="{BB962C8B-B14F-4D97-AF65-F5344CB8AC3E}">
        <p14:creationId xmlns:p14="http://schemas.microsoft.com/office/powerpoint/2010/main" val="20216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5810" y="57545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¿Por qué una Ley General?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37506" y="1762051"/>
            <a:ext cx="1173282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b="1" dirty="0"/>
              <a:t>Evitar </a:t>
            </a:r>
            <a:r>
              <a:rPr lang="es-MX" sz="2300" dirty="0"/>
              <a:t>que el DAI sea protegido asincrónicamente dependiendo la entidad federativa en que se formule la solicitud.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b="1" dirty="0"/>
              <a:t>Evitar </a:t>
            </a:r>
            <a:r>
              <a:rPr lang="es-MX" sz="2300" dirty="0"/>
              <a:t>que varíen requisitos para solicitar información, causales de información reservada y confidencial, tiempos de respuesta de la autoridad, costos de reproducción, entre otros.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b="1" dirty="0"/>
              <a:t>Dotar</a:t>
            </a:r>
            <a:r>
              <a:rPr lang="es-MX" sz="2300" dirty="0"/>
              <a:t> de uniformidad, armonización, estandarización legislativa, regulación integral de la transparencia y del DAI.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b="1" dirty="0"/>
              <a:t>Consolidar </a:t>
            </a:r>
            <a:r>
              <a:rPr lang="es-MX" sz="2300" dirty="0"/>
              <a:t>un piso mínimo y parejo en su ejercicio, asegurar condiciones de igualdad en su garantía.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No debía permitirse que para un mexicano el DAI sea diferente entre una Entidad Federativa y otra, o entre la Federación y los Estados.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Necesario que su ámbito de aplicación abarque a los tres órdenes de gobierno, órganos autónomos, personas físicas, morales o sindicatos que reciban o ejerzan recursos públicos o ejerzan actos de autoridad.</a:t>
            </a:r>
            <a:endParaRPr lang="es-MX" sz="2300" i="1" dirty="0"/>
          </a:p>
        </p:txBody>
      </p:sp>
      <p:sp>
        <p:nvSpPr>
          <p:cNvPr id="4" name="AutoShape 2" descr="Resultado de imagen para pregun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4" descr="Resultado de imagen para pregun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30" name="Picture 6" descr="http://bhip123.bhipglobal-mexico.com/wp-content/uploads/2012/03/pregun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73" y="160337"/>
            <a:ext cx="1412588" cy="14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i="1" dirty="0">
                <a:solidFill>
                  <a:schemeClr val="tx1"/>
                </a:solidFill>
                <a:cs typeface="Arial" pitchFamily="34" charset="0"/>
              </a:rPr>
              <a:t>Vacatio Legis</a:t>
            </a:r>
            <a:endParaRPr lang="es-MX" sz="4000" b="1" i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5474" y="2041918"/>
            <a:ext cx="4575673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5F147C"/>
                </a:solidFill>
              </a:rPr>
              <a:t>El </a:t>
            </a:r>
            <a:r>
              <a:rPr lang="es-MX" sz="3200" b="1" dirty="0">
                <a:solidFill>
                  <a:srgbClr val="5F147C"/>
                </a:solidFill>
              </a:rPr>
              <a:t>04 de mayo de 2015,</a:t>
            </a:r>
            <a:r>
              <a:rPr lang="es-MX" sz="3200" dirty="0">
                <a:solidFill>
                  <a:srgbClr val="5F147C"/>
                </a:solidFill>
              </a:rPr>
              <a:t> se publica en el Diario Oficial de la Federación (DOF) la </a:t>
            </a:r>
            <a:r>
              <a:rPr lang="es-MX" sz="3200" b="1" dirty="0">
                <a:solidFill>
                  <a:srgbClr val="5F147C"/>
                </a:solidFill>
              </a:rPr>
              <a:t>Ley General de Transparencia y Acceso a la Información Pública (LGTAIP).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91054" y="2251360"/>
            <a:ext cx="4575673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Fecha en que se cumplió el año para que se diera la armonización legislativa: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b="1" dirty="0"/>
              <a:t>04 de mayo de 2016.</a:t>
            </a:r>
          </a:p>
        </p:txBody>
      </p:sp>
    </p:spTree>
    <p:extLst>
      <p:ext uri="{BB962C8B-B14F-4D97-AF65-F5344CB8AC3E}">
        <p14:creationId xmlns:p14="http://schemas.microsoft.com/office/powerpoint/2010/main" val="14801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2550199" y="700527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Reforma constitucional 2014</a:t>
            </a:r>
          </a:p>
        </p:txBody>
      </p:sp>
      <p:graphicFrame>
        <p:nvGraphicFramePr>
          <p:cNvPr id="8" name="29 Diagrama"/>
          <p:cNvGraphicFramePr/>
          <p:nvPr>
            <p:extLst>
              <p:ext uri="{D42A27DB-BD31-4B8C-83A1-F6EECF244321}">
                <p14:modId xmlns:p14="http://schemas.microsoft.com/office/powerpoint/2010/main" val="436366672"/>
              </p:ext>
            </p:extLst>
          </p:nvPr>
        </p:nvGraphicFramePr>
        <p:xfrm>
          <a:off x="1388125" y="1740664"/>
          <a:ext cx="9199515" cy="460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3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uadroTexto"/>
          <p:cNvSpPr txBox="1"/>
          <p:nvPr/>
        </p:nvSpPr>
        <p:spPr>
          <a:xfrm>
            <a:off x="2567608" y="105616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Reforma constitucional 2014</a:t>
            </a:r>
          </a:p>
        </p:txBody>
      </p:sp>
      <p:grpSp>
        <p:nvGrpSpPr>
          <p:cNvPr id="8" name="17 Grupo"/>
          <p:cNvGrpSpPr/>
          <p:nvPr/>
        </p:nvGrpSpPr>
        <p:grpSpPr>
          <a:xfrm>
            <a:off x="1487277" y="1850834"/>
            <a:ext cx="8903998" cy="4483865"/>
            <a:chOff x="-5441" y="2046690"/>
            <a:chExt cx="9001634" cy="4447945"/>
          </a:xfrm>
          <a:solidFill>
            <a:schemeClr val="bg1"/>
          </a:solidFill>
        </p:grpSpPr>
        <p:sp>
          <p:nvSpPr>
            <p:cNvPr id="9" name="21 Forma libre"/>
            <p:cNvSpPr/>
            <p:nvPr/>
          </p:nvSpPr>
          <p:spPr>
            <a:xfrm>
              <a:off x="494819" y="2046690"/>
              <a:ext cx="8435580" cy="1003354"/>
            </a:xfrm>
            <a:custGeom>
              <a:avLst/>
              <a:gdLst>
                <a:gd name="connsiteX0" fmla="*/ 0 w 7798945"/>
                <a:gd name="connsiteY0" fmla="*/ 0 h 1003354"/>
                <a:gd name="connsiteX1" fmla="*/ 7798945 w 7798945"/>
                <a:gd name="connsiteY1" fmla="*/ 0 h 1003354"/>
                <a:gd name="connsiteX2" fmla="*/ 7798945 w 7798945"/>
                <a:gd name="connsiteY2" fmla="*/ 1003354 h 1003354"/>
                <a:gd name="connsiteX3" fmla="*/ 0 w 7798945"/>
                <a:gd name="connsiteY3" fmla="*/ 1003354 h 1003354"/>
                <a:gd name="connsiteX4" fmla="*/ 0 w 7798945"/>
                <a:gd name="connsiteY4" fmla="*/ 0 h 100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8945" h="1003354">
                  <a:moveTo>
                    <a:pt x="0" y="0"/>
                  </a:moveTo>
                  <a:lnTo>
                    <a:pt x="7798945" y="0"/>
                  </a:lnTo>
                  <a:lnTo>
                    <a:pt x="7798945" y="1003354"/>
                  </a:lnTo>
                  <a:lnTo>
                    <a:pt x="0" y="10033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350398"/>
                <a:satOff val="500"/>
                <a:lumOff val="1529"/>
                <a:alphaOff val="0"/>
              </a:schemeClr>
            </a:fillRef>
            <a:effectRef idx="2">
              <a:schemeClr val="accent2">
                <a:hueOff val="1350398"/>
                <a:satOff val="500"/>
                <a:lumOff val="1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Posibilidad del Consejero Jurídico del Gobierno de impugnar las resoluciones, cuando se vea afectada la </a:t>
              </a:r>
              <a:r>
                <a:rPr lang="es-MX" sz="2000" b="1" dirty="0">
                  <a:solidFill>
                    <a:schemeClr val="tx1"/>
                  </a:solidFill>
                  <a:latin typeface="Century Gothic" pitchFamily="34" charset="0"/>
                </a:rPr>
                <a:t>seguridad nacional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.</a:t>
              </a:r>
            </a:p>
          </p:txBody>
        </p:sp>
        <p:sp>
          <p:nvSpPr>
            <p:cNvPr id="10" name="22 Elipse"/>
            <p:cNvSpPr/>
            <p:nvPr/>
          </p:nvSpPr>
          <p:spPr>
            <a:xfrm>
              <a:off x="-5441" y="2046690"/>
              <a:ext cx="827584" cy="789298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solidFill>
                <a:srgbClr val="00B0F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1350398"/>
                <a:satOff val="500"/>
                <a:lumOff val="152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23 Forma libre"/>
            <p:cNvSpPr/>
            <p:nvPr/>
          </p:nvSpPr>
          <p:spPr>
            <a:xfrm>
              <a:off x="1059524" y="3196915"/>
              <a:ext cx="7936669" cy="898876"/>
            </a:xfrm>
            <a:custGeom>
              <a:avLst/>
              <a:gdLst>
                <a:gd name="connsiteX0" fmla="*/ 0 w 7590785"/>
                <a:gd name="connsiteY0" fmla="*/ 0 h 553413"/>
                <a:gd name="connsiteX1" fmla="*/ 7590785 w 7590785"/>
                <a:gd name="connsiteY1" fmla="*/ 0 h 553413"/>
                <a:gd name="connsiteX2" fmla="*/ 7590785 w 7590785"/>
                <a:gd name="connsiteY2" fmla="*/ 553413 h 553413"/>
                <a:gd name="connsiteX3" fmla="*/ 0 w 7590785"/>
                <a:gd name="connsiteY3" fmla="*/ 553413 h 553413"/>
                <a:gd name="connsiteX4" fmla="*/ 0 w 759078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785" h="553413">
                  <a:moveTo>
                    <a:pt x="0" y="0"/>
                  </a:moveTo>
                  <a:lnTo>
                    <a:pt x="7590785" y="0"/>
                  </a:lnTo>
                  <a:lnTo>
                    <a:pt x="759078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700796"/>
                <a:satOff val="1000"/>
                <a:lumOff val="3058"/>
                <a:alphaOff val="0"/>
              </a:schemeClr>
            </a:fillRef>
            <a:effectRef idx="2">
              <a:schemeClr val="accent2">
                <a:hueOff val="2700796"/>
                <a:satOff val="1000"/>
                <a:lumOff val="3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Establecimiento de  las </a:t>
              </a:r>
              <a:r>
                <a:rPr lang="es-MX" sz="2000" b="1" dirty="0">
                  <a:solidFill>
                    <a:schemeClr val="tx1"/>
                  </a:solidFill>
                  <a:latin typeface="Century Gothic" pitchFamily="34" charset="0"/>
                </a:rPr>
                <a:t>medidas de apremio 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que podrá imponer el organismo garante Federal para asegurar el cumplimiento de sus decisiones.</a:t>
              </a:r>
            </a:p>
          </p:txBody>
        </p:sp>
        <p:sp>
          <p:nvSpPr>
            <p:cNvPr id="12" name="24 Elipse"/>
            <p:cNvSpPr/>
            <p:nvPr/>
          </p:nvSpPr>
          <p:spPr>
            <a:xfrm>
              <a:off x="494819" y="3196915"/>
              <a:ext cx="903387" cy="795321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solidFill>
                <a:srgbClr val="00B0F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2700796"/>
                <a:satOff val="1000"/>
                <a:lumOff val="305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25 Forma libre"/>
            <p:cNvSpPr/>
            <p:nvPr/>
          </p:nvSpPr>
          <p:spPr>
            <a:xfrm>
              <a:off x="1013098" y="4341377"/>
              <a:ext cx="7970708" cy="967736"/>
            </a:xfrm>
            <a:custGeom>
              <a:avLst/>
              <a:gdLst>
                <a:gd name="connsiteX0" fmla="*/ 0 w 7590785"/>
                <a:gd name="connsiteY0" fmla="*/ 0 h 553413"/>
                <a:gd name="connsiteX1" fmla="*/ 7590785 w 7590785"/>
                <a:gd name="connsiteY1" fmla="*/ 0 h 553413"/>
                <a:gd name="connsiteX2" fmla="*/ 7590785 w 7590785"/>
                <a:gd name="connsiteY2" fmla="*/ 553413 h 553413"/>
                <a:gd name="connsiteX3" fmla="*/ 0 w 7590785"/>
                <a:gd name="connsiteY3" fmla="*/ 553413 h 553413"/>
                <a:gd name="connsiteX4" fmla="*/ 0 w 759078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785" h="553413">
                  <a:moveTo>
                    <a:pt x="0" y="0"/>
                  </a:moveTo>
                  <a:lnTo>
                    <a:pt x="7590785" y="0"/>
                  </a:lnTo>
                  <a:lnTo>
                    <a:pt x="759078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051194"/>
                <a:satOff val="1501"/>
                <a:lumOff val="4588"/>
                <a:alphaOff val="0"/>
              </a:schemeClr>
            </a:fillRef>
            <a:effectRef idx="2">
              <a:schemeClr val="accent2">
                <a:hueOff val="4051194"/>
                <a:satOff val="1501"/>
                <a:lumOff val="4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Facultad de </a:t>
              </a:r>
              <a:r>
                <a:rPr lang="es-MX" sz="2000" b="1" dirty="0">
                  <a:solidFill>
                    <a:schemeClr val="tx1"/>
                  </a:solidFill>
                  <a:latin typeface="Century Gothic" pitchFamily="34" charset="0"/>
                </a:rPr>
                <a:t>atracción</a:t>
              </a:r>
              <a:r>
                <a:rPr lang="es-MX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por el organismo garante Federal para conocer de los recursos de revisión competencia de los organismos garantes locales. </a:t>
              </a:r>
            </a:p>
          </p:txBody>
        </p:sp>
        <p:sp>
          <p:nvSpPr>
            <p:cNvPr id="14" name="26 Elipse"/>
            <p:cNvSpPr/>
            <p:nvPr/>
          </p:nvSpPr>
          <p:spPr>
            <a:xfrm>
              <a:off x="494819" y="4341377"/>
              <a:ext cx="903387" cy="829751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solidFill>
                <a:srgbClr val="00B0F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4051194"/>
                <a:satOff val="1501"/>
                <a:lumOff val="4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27 Forma libre"/>
            <p:cNvSpPr/>
            <p:nvPr/>
          </p:nvSpPr>
          <p:spPr>
            <a:xfrm>
              <a:off x="527835" y="5526373"/>
              <a:ext cx="8402564" cy="968262"/>
            </a:xfrm>
            <a:custGeom>
              <a:avLst/>
              <a:gdLst>
                <a:gd name="connsiteX0" fmla="*/ 0 w 7798945"/>
                <a:gd name="connsiteY0" fmla="*/ 0 h 553413"/>
                <a:gd name="connsiteX1" fmla="*/ 7798945 w 7798945"/>
                <a:gd name="connsiteY1" fmla="*/ 0 h 553413"/>
                <a:gd name="connsiteX2" fmla="*/ 7798945 w 7798945"/>
                <a:gd name="connsiteY2" fmla="*/ 553413 h 553413"/>
                <a:gd name="connsiteX3" fmla="*/ 0 w 7798945"/>
                <a:gd name="connsiteY3" fmla="*/ 553413 h 553413"/>
                <a:gd name="connsiteX4" fmla="*/ 0 w 779894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8945" h="553413">
                  <a:moveTo>
                    <a:pt x="0" y="0"/>
                  </a:moveTo>
                  <a:lnTo>
                    <a:pt x="7798945" y="0"/>
                  </a:lnTo>
                  <a:lnTo>
                    <a:pt x="779894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5401592"/>
                <a:satOff val="2001"/>
                <a:lumOff val="6117"/>
                <a:alphaOff val="0"/>
              </a:schemeClr>
            </a:fillRef>
            <a:effectRef idx="2">
              <a:schemeClr val="accent2">
                <a:hueOff val="5401592"/>
                <a:satOff val="2001"/>
                <a:lumOff val="6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Facultad de </a:t>
              </a:r>
              <a:r>
                <a:rPr lang="es-MX" sz="2000" b="1" dirty="0">
                  <a:solidFill>
                    <a:schemeClr val="tx1"/>
                  </a:solidFill>
                  <a:latin typeface="Century Gothic" pitchFamily="34" charset="0"/>
                </a:rPr>
                <a:t>revisión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 en segunda instancia por el organismo garante Federal respecto de las resoluciones de los organismos autónomos locales.</a:t>
              </a:r>
            </a:p>
          </p:txBody>
        </p:sp>
        <p:sp>
          <p:nvSpPr>
            <p:cNvPr id="16" name="28 Elipse"/>
            <p:cNvSpPr/>
            <p:nvPr/>
          </p:nvSpPr>
          <p:spPr>
            <a:xfrm>
              <a:off x="100679" y="5526373"/>
              <a:ext cx="845833" cy="950089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solidFill>
                <a:srgbClr val="00B0F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5401592"/>
                <a:satOff val="2001"/>
                <a:lumOff val="611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615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uadroTexto"/>
          <p:cNvSpPr txBox="1"/>
          <p:nvPr/>
        </p:nvSpPr>
        <p:spPr>
          <a:xfrm>
            <a:off x="2474887" y="484956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Implicaciones directas para los sujetos obligados</a:t>
            </a:r>
          </a:p>
        </p:txBody>
      </p:sp>
      <p:grpSp>
        <p:nvGrpSpPr>
          <p:cNvPr id="8" name="17 Grupo"/>
          <p:cNvGrpSpPr/>
          <p:nvPr/>
        </p:nvGrpSpPr>
        <p:grpSpPr>
          <a:xfrm>
            <a:off x="-3301064" y="1200839"/>
            <a:ext cx="13969064" cy="5462852"/>
            <a:chOff x="-5584961" y="-90580"/>
            <a:chExt cx="15013688" cy="7075648"/>
          </a:xfrm>
          <a:solidFill>
            <a:schemeClr val="bg1"/>
          </a:solidFill>
        </p:grpSpPr>
        <p:sp>
          <p:nvSpPr>
            <p:cNvPr id="9" name="18 Arco de bloque"/>
            <p:cNvSpPr/>
            <p:nvPr/>
          </p:nvSpPr>
          <p:spPr>
            <a:xfrm>
              <a:off x="-5584961" y="-90580"/>
              <a:ext cx="7075648" cy="7075648"/>
            </a:xfrm>
            <a:prstGeom prst="blockArc">
              <a:avLst>
                <a:gd name="adj1" fmla="val 18900000"/>
                <a:gd name="adj2" fmla="val 2700000"/>
                <a:gd name="adj3" fmla="val 305"/>
              </a:avLst>
            </a:prstGeom>
            <a:grpFill/>
            <a:ln>
              <a:solidFill>
                <a:srgbClr val="3399F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21 Forma libre"/>
            <p:cNvSpPr/>
            <p:nvPr/>
          </p:nvSpPr>
          <p:spPr>
            <a:xfrm>
              <a:off x="909916" y="1153396"/>
              <a:ext cx="8518811" cy="1003354"/>
            </a:xfrm>
            <a:custGeom>
              <a:avLst/>
              <a:gdLst>
                <a:gd name="connsiteX0" fmla="*/ 0 w 7798945"/>
                <a:gd name="connsiteY0" fmla="*/ 0 h 1003354"/>
                <a:gd name="connsiteX1" fmla="*/ 7798945 w 7798945"/>
                <a:gd name="connsiteY1" fmla="*/ 0 h 1003354"/>
                <a:gd name="connsiteX2" fmla="*/ 7798945 w 7798945"/>
                <a:gd name="connsiteY2" fmla="*/ 1003354 h 1003354"/>
                <a:gd name="connsiteX3" fmla="*/ 0 w 7798945"/>
                <a:gd name="connsiteY3" fmla="*/ 1003354 h 1003354"/>
                <a:gd name="connsiteX4" fmla="*/ 0 w 7798945"/>
                <a:gd name="connsiteY4" fmla="*/ 0 h 100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8945" h="1003354">
                  <a:moveTo>
                    <a:pt x="0" y="0"/>
                  </a:moveTo>
                  <a:lnTo>
                    <a:pt x="7798945" y="0"/>
                  </a:lnTo>
                  <a:lnTo>
                    <a:pt x="7798945" y="1003354"/>
                  </a:lnTo>
                  <a:lnTo>
                    <a:pt x="0" y="1003354"/>
                  </a:lnTo>
                  <a:lnTo>
                    <a:pt x="0" y="0"/>
                  </a:lnTo>
                  <a:close/>
                </a:path>
              </a:pathLst>
            </a:custGeom>
            <a:noFill/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350398"/>
                <a:satOff val="500"/>
                <a:lumOff val="1529"/>
                <a:alphaOff val="0"/>
              </a:schemeClr>
            </a:fillRef>
            <a:effectRef idx="2">
              <a:schemeClr val="accent2">
                <a:hueOff val="1350398"/>
                <a:satOff val="500"/>
                <a:lumOff val="1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Deber de los sujetos obligados de </a:t>
              </a:r>
              <a:r>
                <a:rPr lang="es-MX" sz="2000" b="1" u="sng" dirty="0">
                  <a:solidFill>
                    <a:schemeClr val="tx1"/>
                  </a:solidFill>
                  <a:latin typeface="Century Gothic" pitchFamily="34" charset="0"/>
                </a:rPr>
                <a:t>documentar todo acto 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que derive del ejercicio de sus facultades, competencias o funciones.</a:t>
              </a:r>
            </a:p>
          </p:txBody>
        </p:sp>
        <p:sp>
          <p:nvSpPr>
            <p:cNvPr id="11" name="23 Forma libre"/>
            <p:cNvSpPr/>
            <p:nvPr/>
          </p:nvSpPr>
          <p:spPr>
            <a:xfrm>
              <a:off x="1255800" y="2350215"/>
              <a:ext cx="8084314" cy="898876"/>
            </a:xfrm>
            <a:custGeom>
              <a:avLst/>
              <a:gdLst>
                <a:gd name="connsiteX0" fmla="*/ 0 w 7590785"/>
                <a:gd name="connsiteY0" fmla="*/ 0 h 553413"/>
                <a:gd name="connsiteX1" fmla="*/ 7590785 w 7590785"/>
                <a:gd name="connsiteY1" fmla="*/ 0 h 553413"/>
                <a:gd name="connsiteX2" fmla="*/ 7590785 w 7590785"/>
                <a:gd name="connsiteY2" fmla="*/ 553413 h 553413"/>
                <a:gd name="connsiteX3" fmla="*/ 0 w 7590785"/>
                <a:gd name="connsiteY3" fmla="*/ 553413 h 553413"/>
                <a:gd name="connsiteX4" fmla="*/ 0 w 759078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785" h="553413">
                  <a:moveTo>
                    <a:pt x="0" y="0"/>
                  </a:moveTo>
                  <a:lnTo>
                    <a:pt x="7590785" y="0"/>
                  </a:lnTo>
                  <a:lnTo>
                    <a:pt x="759078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noFill/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700796"/>
                <a:satOff val="1000"/>
                <a:lumOff val="3058"/>
                <a:alphaOff val="0"/>
              </a:schemeClr>
            </a:fillRef>
            <a:effectRef idx="2">
              <a:schemeClr val="accent2">
                <a:hueOff val="2700796"/>
                <a:satOff val="1000"/>
                <a:lumOff val="3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Preservar sus documentos en </a:t>
              </a:r>
              <a:r>
                <a:rPr lang="es-MX" sz="2000" b="1" u="sng" dirty="0">
                  <a:solidFill>
                    <a:schemeClr val="tx1"/>
                  </a:solidFill>
                  <a:latin typeface="Century Gothic" pitchFamily="34" charset="0"/>
                </a:rPr>
                <a:t>archivos administrativos</a:t>
              </a:r>
              <a:r>
                <a:rPr lang="es-MX" sz="2000" b="1" dirty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actualizados.</a:t>
              </a:r>
            </a:p>
          </p:txBody>
        </p:sp>
        <p:sp>
          <p:nvSpPr>
            <p:cNvPr id="12" name="24 Elipse"/>
            <p:cNvSpPr/>
            <p:nvPr/>
          </p:nvSpPr>
          <p:spPr>
            <a:xfrm>
              <a:off x="825809" y="2350216"/>
              <a:ext cx="775873" cy="898876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2700796"/>
                <a:satOff val="1000"/>
                <a:lumOff val="305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25 Forma libre"/>
            <p:cNvSpPr/>
            <p:nvPr/>
          </p:nvSpPr>
          <p:spPr>
            <a:xfrm>
              <a:off x="1328818" y="3270704"/>
              <a:ext cx="8011295" cy="1351243"/>
            </a:xfrm>
            <a:custGeom>
              <a:avLst/>
              <a:gdLst>
                <a:gd name="connsiteX0" fmla="*/ 0 w 7590785"/>
                <a:gd name="connsiteY0" fmla="*/ 0 h 553413"/>
                <a:gd name="connsiteX1" fmla="*/ 7590785 w 7590785"/>
                <a:gd name="connsiteY1" fmla="*/ 0 h 553413"/>
                <a:gd name="connsiteX2" fmla="*/ 7590785 w 7590785"/>
                <a:gd name="connsiteY2" fmla="*/ 553413 h 553413"/>
                <a:gd name="connsiteX3" fmla="*/ 0 w 7590785"/>
                <a:gd name="connsiteY3" fmla="*/ 553413 h 553413"/>
                <a:gd name="connsiteX4" fmla="*/ 0 w 7590785"/>
                <a:gd name="connsiteY4" fmla="*/ 0 h 5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785" h="553413">
                  <a:moveTo>
                    <a:pt x="0" y="0"/>
                  </a:moveTo>
                  <a:lnTo>
                    <a:pt x="7590785" y="0"/>
                  </a:lnTo>
                  <a:lnTo>
                    <a:pt x="7590785" y="553413"/>
                  </a:lnTo>
                  <a:lnTo>
                    <a:pt x="0" y="553413"/>
                  </a:lnTo>
                  <a:lnTo>
                    <a:pt x="0" y="0"/>
                  </a:lnTo>
                  <a:close/>
                </a:path>
              </a:pathLst>
            </a:custGeom>
            <a:noFill/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051194"/>
                <a:satOff val="1501"/>
                <a:lumOff val="4588"/>
                <a:alphaOff val="0"/>
              </a:schemeClr>
            </a:fillRef>
            <a:effectRef idx="2">
              <a:schemeClr val="accent2">
                <a:hueOff val="4051194"/>
                <a:satOff val="1501"/>
                <a:lumOff val="4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9272" tIns="53340" rIns="53340" bIns="53340" numCol="1" spcCol="1270" anchor="ctr" anchorCtr="0">
              <a:noAutofit/>
            </a:bodyPr>
            <a:lstStyle/>
            <a:p>
              <a:pPr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Publicar, a través de los medios electrónicos disponibles, la </a:t>
              </a:r>
              <a:r>
                <a:rPr lang="es-MX" sz="2000" b="1" dirty="0">
                  <a:solidFill>
                    <a:schemeClr val="tx1"/>
                  </a:solidFill>
                  <a:latin typeface="Century Gothic" pitchFamily="34" charset="0"/>
                </a:rPr>
                <a:t>información completa y actualizada 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sobre el </a:t>
              </a:r>
              <a:r>
                <a:rPr lang="es-MX" sz="2000" b="1" u="sng" dirty="0">
                  <a:solidFill>
                    <a:schemeClr val="tx1"/>
                  </a:solidFill>
                  <a:latin typeface="Century Gothic" pitchFamily="34" charset="0"/>
                </a:rPr>
                <a:t>ejercicio de los recursos públicos</a:t>
              </a:r>
              <a:r>
                <a:rPr lang="es-MX" sz="2000" dirty="0">
                  <a:solidFill>
                    <a:schemeClr val="tx1"/>
                  </a:solidFill>
                  <a:latin typeface="Century Gothic" pitchFamily="34" charset="0"/>
                </a:rPr>
                <a:t>.</a:t>
              </a:r>
            </a:p>
          </p:txBody>
        </p:sp>
        <p:sp>
          <p:nvSpPr>
            <p:cNvPr id="14" name="26 Elipse"/>
            <p:cNvSpPr/>
            <p:nvPr/>
          </p:nvSpPr>
          <p:spPr>
            <a:xfrm>
              <a:off x="909916" y="3558736"/>
              <a:ext cx="769036" cy="900506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4051194"/>
                <a:satOff val="1501"/>
                <a:lumOff val="45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14 Elipse"/>
          <p:cNvSpPr/>
          <p:nvPr/>
        </p:nvSpPr>
        <p:spPr>
          <a:xfrm>
            <a:off x="2320985" y="2259036"/>
            <a:ext cx="685344" cy="682942"/>
          </a:xfrm>
          <a:prstGeom prst="ellipse">
            <a:avLst/>
          </a:prstGeom>
          <a:blipFill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5063992"/>
              <a:satOff val="1876"/>
              <a:lumOff val="5735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1 Forma libre"/>
          <p:cNvSpPr/>
          <p:nvPr/>
        </p:nvSpPr>
        <p:spPr>
          <a:xfrm>
            <a:off x="2590962" y="4879645"/>
            <a:ext cx="7994589" cy="1003354"/>
          </a:xfrm>
          <a:custGeom>
            <a:avLst/>
            <a:gdLst>
              <a:gd name="connsiteX0" fmla="*/ 0 w 7798945"/>
              <a:gd name="connsiteY0" fmla="*/ 0 h 1003354"/>
              <a:gd name="connsiteX1" fmla="*/ 7798945 w 7798945"/>
              <a:gd name="connsiteY1" fmla="*/ 0 h 1003354"/>
              <a:gd name="connsiteX2" fmla="*/ 7798945 w 7798945"/>
              <a:gd name="connsiteY2" fmla="*/ 1003354 h 1003354"/>
              <a:gd name="connsiteX3" fmla="*/ 0 w 7798945"/>
              <a:gd name="connsiteY3" fmla="*/ 1003354 h 1003354"/>
              <a:gd name="connsiteX4" fmla="*/ 0 w 7798945"/>
              <a:gd name="connsiteY4" fmla="*/ 0 h 100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8945" h="1003354">
                <a:moveTo>
                  <a:pt x="0" y="0"/>
                </a:moveTo>
                <a:lnTo>
                  <a:pt x="7798945" y="0"/>
                </a:lnTo>
                <a:lnTo>
                  <a:pt x="7798945" y="1003354"/>
                </a:lnTo>
                <a:lnTo>
                  <a:pt x="0" y="1003354"/>
                </a:lnTo>
                <a:lnTo>
                  <a:pt x="0" y="0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350398"/>
              <a:satOff val="500"/>
              <a:lumOff val="1529"/>
              <a:alphaOff val="0"/>
            </a:schemeClr>
          </a:fillRef>
          <a:effectRef idx="2">
            <a:schemeClr val="accent2">
              <a:hueOff val="1350398"/>
              <a:satOff val="500"/>
              <a:lumOff val="1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72" tIns="53340" rIns="53340" bIns="53340" numCol="1" spcCol="1270" anchor="ctr" anchorCtr="0">
            <a:noAutofit/>
          </a:bodyPr>
          <a:lstStyle/>
          <a:p>
            <a:pPr marL="173038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5250" algn="l"/>
              </a:tabLst>
            </a:pP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Obligación de </a:t>
            </a:r>
            <a:r>
              <a:rPr lang="es-MX" sz="2000" b="1" dirty="0">
                <a:solidFill>
                  <a:schemeClr val="tx1"/>
                </a:solidFill>
                <a:latin typeface="Century Gothic" pitchFamily="34" charset="0"/>
              </a:rPr>
              <a:t>generar o reponer </a:t>
            </a:r>
            <a:r>
              <a:rPr lang="es-MX" sz="2000" dirty="0">
                <a:solidFill>
                  <a:schemeClr val="tx1"/>
                </a:solidFill>
                <a:latin typeface="Century Gothic" pitchFamily="34" charset="0"/>
              </a:rPr>
              <a:t>información cuando no        se encuentre en los archivos de los sujetos obligados</a:t>
            </a:r>
          </a:p>
        </p:txBody>
      </p:sp>
      <p:sp>
        <p:nvSpPr>
          <p:cNvPr id="17" name="10 Elipse"/>
          <p:cNvSpPr/>
          <p:nvPr/>
        </p:nvSpPr>
        <p:spPr>
          <a:xfrm>
            <a:off x="2296524" y="5034004"/>
            <a:ext cx="778771" cy="682942"/>
          </a:xfrm>
          <a:prstGeom prst="ellipse">
            <a:avLst/>
          </a:prstGeom>
          <a:blipFill rotWithShape="0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5063992"/>
              <a:satOff val="1876"/>
              <a:lumOff val="5735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463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008080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008080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7828</TotalTime>
  <Words>2423</Words>
  <Application>Microsoft Office PowerPoint</Application>
  <PresentationFormat>Personalizado</PresentationFormat>
  <Paragraphs>315</Paragraphs>
  <Slides>32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Retrospección</vt:lpstr>
      <vt:lpstr>     </vt:lpstr>
      <vt:lpstr>Binomio de la Información Pública</vt:lpstr>
      <vt:lpstr>Construcción del Derecho de Acceso a la Información en México</vt:lpstr>
      <vt:lpstr>El DAI comprende:</vt:lpstr>
      <vt:lpstr>¿Por qué una Ley General?</vt:lpstr>
      <vt:lpstr>Vacatio Legis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Obligaciones de Transparencia Comunes </vt:lpstr>
      <vt:lpstr> Obligaciones de Transparencia Específicas</vt:lpstr>
      <vt:lpstr> Obligaciones de Transparencia Específicas</vt:lpstr>
      <vt:lpstr>Autoridades Administrativas y Jurisdiccionales</vt:lpstr>
      <vt:lpstr> Sindicatos</vt:lpstr>
      <vt:lpstr> Universidades públicas dotadas de autonomía</vt:lpstr>
      <vt:lpstr> Universidades públicas dotadas de autonomía</vt:lpstr>
      <vt:lpstr> Personas físicas y morales</vt:lpstr>
      <vt:lpstr> </vt:lpstr>
      <vt:lpstr>   Unidad de Transparencia Generalidades</vt:lpstr>
      <vt:lpstr> Unidad de Transparencia Atribuciones</vt:lpstr>
      <vt:lpstr> Unidad de Transparencia Atribuciones</vt:lpstr>
      <vt:lpstr>   Comité de Transparencia Características e Integración</vt:lpstr>
      <vt:lpstr> Comité de Transparencia Atribuciones</vt:lpstr>
      <vt:lpstr> Comité de Transparencia Atribuciones</vt:lpstr>
      <vt:lpstr>      Procedimiento de  Acceso a la Información</vt:lpstr>
      <vt:lpstr>      Procedimiento de  Acceso a la Información</vt:lpstr>
      <vt:lpstr>      Procedimiento de Acceso a la Información Particularidades</vt:lpstr>
      <vt:lpstr>      Procedimiento de Acceso a la Información Particularidades</vt:lpstr>
      <vt:lpstr>      Procedimiento de Acceso a la Información Cuotas de Acceso </vt:lpstr>
      <vt:lpstr>Sistema Nacional de Transparencia INTEGRACIÓN DEL SNT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Laris Cutiño</dc:creator>
  <cp:lastModifiedBy>No hay</cp:lastModifiedBy>
  <cp:revision>566</cp:revision>
  <cp:lastPrinted>2015-08-27T18:08:23Z</cp:lastPrinted>
  <dcterms:created xsi:type="dcterms:W3CDTF">2014-03-27T19:33:41Z</dcterms:created>
  <dcterms:modified xsi:type="dcterms:W3CDTF">2017-10-03T17:15:45Z</dcterms:modified>
</cp:coreProperties>
</file>